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8" r:id="rId2"/>
    <p:sldId id="329" r:id="rId3"/>
    <p:sldId id="332" r:id="rId4"/>
    <p:sldId id="287" r:id="rId5"/>
    <p:sldId id="327" r:id="rId6"/>
    <p:sldId id="328" r:id="rId7"/>
    <p:sldId id="324" r:id="rId8"/>
    <p:sldId id="326" r:id="rId9"/>
    <p:sldId id="337" r:id="rId10"/>
    <p:sldId id="330" r:id="rId11"/>
    <p:sldId id="319" r:id="rId12"/>
    <p:sldId id="325" r:id="rId13"/>
    <p:sldId id="262" r:id="rId14"/>
    <p:sldId id="263" r:id="rId15"/>
    <p:sldId id="331" r:id="rId16"/>
    <p:sldId id="267" r:id="rId17"/>
    <p:sldId id="258" r:id="rId18"/>
    <p:sldId id="259" r:id="rId19"/>
    <p:sldId id="316" r:id="rId20"/>
    <p:sldId id="320" r:id="rId21"/>
    <p:sldId id="317" r:id="rId22"/>
    <p:sldId id="333" r:id="rId23"/>
    <p:sldId id="334" r:id="rId24"/>
    <p:sldId id="315" r:id="rId25"/>
    <p:sldId id="313" r:id="rId26"/>
    <p:sldId id="283" r:id="rId27"/>
    <p:sldId id="289" r:id="rId28"/>
    <p:sldId id="284" r:id="rId29"/>
    <p:sldId id="296" r:id="rId30"/>
    <p:sldId id="336" r:id="rId31"/>
    <p:sldId id="299" r:id="rId32"/>
    <p:sldId id="300" r:id="rId33"/>
    <p:sldId id="293" r:id="rId34"/>
    <p:sldId id="335" r:id="rId35"/>
    <p:sldId id="301" r:id="rId36"/>
    <p:sldId id="312" r:id="rId37"/>
    <p:sldId id="302" r:id="rId38"/>
    <p:sldId id="303" r:id="rId39"/>
    <p:sldId id="304" r:id="rId40"/>
    <p:sldId id="309" r:id="rId41"/>
    <p:sldId id="305" r:id="rId42"/>
    <p:sldId id="307" r:id="rId43"/>
    <p:sldId id="308" r:id="rId44"/>
    <p:sldId id="311" r:id="rId45"/>
    <p:sldId id="314" r:id="rId46"/>
    <p:sldId id="321" r:id="rId47"/>
    <p:sldId id="322" r:id="rId48"/>
    <p:sldId id="323" r:id="rId49"/>
    <p:sldId id="280" r:id="rId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B64DB56-8BDF-4F3A-9D07-976FDF6198B1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</dgm:pt>
    <dgm:pt modelId="{80FCF19A-2B47-491B-8911-52960C682ABA}">
      <dgm:prSet phldrT="[Text]" custT="1"/>
      <dgm:spPr>
        <a:solidFill>
          <a:schemeClr val="accent5">
            <a:lumMod val="20000"/>
            <a:lumOff val="80000"/>
          </a:schemeClr>
        </a:solidFill>
      </dgm:spPr>
      <dgm:t>
        <a:bodyPr/>
        <a:lstStyle/>
        <a:p>
          <a:pPr algn="l"/>
          <a:r>
            <a:rPr lang="en-US" sz="1800" dirty="0">
              <a:solidFill>
                <a:schemeClr val="tx1"/>
              </a:solidFill>
            </a:rPr>
            <a:t>Heme: 225 driver RNA</a:t>
          </a:r>
        </a:p>
        <a:p>
          <a:pPr algn="l"/>
          <a:r>
            <a:rPr lang="en-US" sz="1800" dirty="0">
              <a:solidFill>
                <a:schemeClr val="tx1"/>
              </a:solidFill>
            </a:rPr>
            <a:t>Solid-RNA:250 Panel</a:t>
          </a:r>
        </a:p>
        <a:p>
          <a:pPr algn="ctr"/>
          <a:endParaRPr lang="en-US" sz="1800" dirty="0"/>
        </a:p>
      </dgm:t>
    </dgm:pt>
    <dgm:pt modelId="{29AD2330-A0B0-4109-BA09-95FB1ED6B857}" type="parTrans" cxnId="{3F160DD1-7959-4E23-B811-E7614287D0C3}">
      <dgm:prSet/>
      <dgm:spPr/>
      <dgm:t>
        <a:bodyPr/>
        <a:lstStyle/>
        <a:p>
          <a:endParaRPr lang="en-US"/>
        </a:p>
      </dgm:t>
    </dgm:pt>
    <dgm:pt modelId="{D1DE3B3F-3F7A-4BAC-913A-5D22B830F088}" type="sibTrans" cxnId="{3F160DD1-7959-4E23-B811-E7614287D0C3}">
      <dgm:prSet/>
      <dgm:spPr/>
      <dgm:t>
        <a:bodyPr/>
        <a:lstStyle/>
        <a:p>
          <a:endParaRPr lang="en-US"/>
        </a:p>
      </dgm:t>
    </dgm:pt>
    <dgm:pt modelId="{23A0F253-BEA4-46F9-A677-415C023046B0}">
      <dgm:prSet phldrT="[Text]" custT="1"/>
      <dgm:spPr>
        <a:solidFill>
          <a:schemeClr val="accent5">
            <a:lumMod val="20000"/>
            <a:lumOff val="80000"/>
          </a:schemeClr>
        </a:solidFill>
      </dgm:spPr>
      <dgm:t>
        <a:bodyPr/>
        <a:lstStyle/>
        <a:p>
          <a:pPr algn="l"/>
          <a:r>
            <a:rPr lang="en-US" sz="1800" dirty="0">
              <a:solidFill>
                <a:schemeClr val="tx1"/>
              </a:solidFill>
            </a:rPr>
            <a:t>Validated 31 driver genes based on importance for ALL</a:t>
          </a:r>
        </a:p>
      </dgm:t>
    </dgm:pt>
    <dgm:pt modelId="{0E5F8E75-47A7-4360-9AE3-20C80446E3F1}" type="parTrans" cxnId="{F20FFF4F-E3FE-47FA-9E51-39F1E94891D8}">
      <dgm:prSet/>
      <dgm:spPr/>
      <dgm:t>
        <a:bodyPr/>
        <a:lstStyle/>
        <a:p>
          <a:endParaRPr lang="en-US"/>
        </a:p>
      </dgm:t>
    </dgm:pt>
    <dgm:pt modelId="{FDD5F00F-E167-44B7-BEEC-8EA6E51007B2}" type="sibTrans" cxnId="{F20FFF4F-E3FE-47FA-9E51-39F1E94891D8}">
      <dgm:prSet/>
      <dgm:spPr/>
      <dgm:t>
        <a:bodyPr/>
        <a:lstStyle/>
        <a:p>
          <a:endParaRPr lang="en-US"/>
        </a:p>
      </dgm:t>
    </dgm:pt>
    <dgm:pt modelId="{C0D64EF7-34E7-4BF0-A4F0-DAA1771EA1B3}">
      <dgm:prSet phldrT="[Text]" custT="1"/>
      <dgm:spPr>
        <a:solidFill>
          <a:schemeClr val="accent5">
            <a:lumMod val="20000"/>
            <a:lumOff val="80000"/>
          </a:schemeClr>
        </a:solidFill>
      </dgm:spPr>
      <dgm:t>
        <a:bodyPr/>
        <a:lstStyle/>
        <a:p>
          <a:pPr algn="l"/>
          <a:r>
            <a:rPr lang="en-US" sz="1800" dirty="0">
              <a:solidFill>
                <a:schemeClr val="tx1"/>
              </a:solidFill>
            </a:rPr>
            <a:t>Launched for ALL (31 for Fusion and 2 for expression)</a:t>
          </a:r>
        </a:p>
      </dgm:t>
    </dgm:pt>
    <dgm:pt modelId="{B18351C1-6292-4BC4-92F0-CEB3A4BFF811}" type="parTrans" cxnId="{CF308504-341B-4EAE-84C3-D1E0318B5259}">
      <dgm:prSet/>
      <dgm:spPr/>
      <dgm:t>
        <a:bodyPr/>
        <a:lstStyle/>
        <a:p>
          <a:endParaRPr lang="en-US"/>
        </a:p>
      </dgm:t>
    </dgm:pt>
    <dgm:pt modelId="{03DA5155-014B-4DDF-95CF-27BD933306B8}" type="sibTrans" cxnId="{CF308504-341B-4EAE-84C3-D1E0318B5259}">
      <dgm:prSet/>
      <dgm:spPr/>
      <dgm:t>
        <a:bodyPr/>
        <a:lstStyle/>
        <a:p>
          <a:endParaRPr lang="en-US"/>
        </a:p>
      </dgm:t>
    </dgm:pt>
    <dgm:pt modelId="{8E19661E-31BE-43AA-A034-45C09D4E94AB}" type="pres">
      <dgm:prSet presAssocID="{BB64DB56-8BDF-4F3A-9D07-976FDF6198B1}" presName="CompostProcess" presStyleCnt="0">
        <dgm:presLayoutVars>
          <dgm:dir/>
          <dgm:resizeHandles val="exact"/>
        </dgm:presLayoutVars>
      </dgm:prSet>
      <dgm:spPr/>
    </dgm:pt>
    <dgm:pt modelId="{EFB8C47C-6949-4A07-8935-D91AB7454337}" type="pres">
      <dgm:prSet presAssocID="{BB64DB56-8BDF-4F3A-9D07-976FDF6198B1}" presName="arrow" presStyleLbl="bgShp" presStyleIdx="0" presStyleCnt="1" custLinFactNeighborX="-1370" custLinFactNeighborY="1648"/>
      <dgm:spPr/>
    </dgm:pt>
    <dgm:pt modelId="{40BD3FEE-23ED-4FF2-8D8E-2E4D67532FFE}" type="pres">
      <dgm:prSet presAssocID="{BB64DB56-8BDF-4F3A-9D07-976FDF6198B1}" presName="linearProcess" presStyleCnt="0"/>
      <dgm:spPr/>
    </dgm:pt>
    <dgm:pt modelId="{616930BE-C3D5-4918-A116-55BCBDC84DC2}" type="pres">
      <dgm:prSet presAssocID="{80FCF19A-2B47-491B-8911-52960C682ABA}" presName="textNode" presStyleLbl="node1" presStyleIdx="0" presStyleCnt="3">
        <dgm:presLayoutVars>
          <dgm:bulletEnabled val="1"/>
        </dgm:presLayoutVars>
      </dgm:prSet>
      <dgm:spPr/>
    </dgm:pt>
    <dgm:pt modelId="{3D16598B-B770-4E77-8977-84F718ED57E6}" type="pres">
      <dgm:prSet presAssocID="{D1DE3B3F-3F7A-4BAC-913A-5D22B830F088}" presName="sibTrans" presStyleCnt="0"/>
      <dgm:spPr/>
    </dgm:pt>
    <dgm:pt modelId="{7DCA6098-3CD6-4D3A-9499-60E4D6E68BAF}" type="pres">
      <dgm:prSet presAssocID="{23A0F253-BEA4-46F9-A677-415C023046B0}" presName="textNode" presStyleLbl="node1" presStyleIdx="1" presStyleCnt="3">
        <dgm:presLayoutVars>
          <dgm:bulletEnabled val="1"/>
        </dgm:presLayoutVars>
      </dgm:prSet>
      <dgm:spPr/>
    </dgm:pt>
    <dgm:pt modelId="{BBCEDCE0-D9C9-419E-8A69-094075844B14}" type="pres">
      <dgm:prSet presAssocID="{FDD5F00F-E167-44B7-BEEC-8EA6E51007B2}" presName="sibTrans" presStyleCnt="0"/>
      <dgm:spPr/>
    </dgm:pt>
    <dgm:pt modelId="{EA4263A3-682D-43E5-A137-C613E8C4BA72}" type="pres">
      <dgm:prSet presAssocID="{C0D64EF7-34E7-4BF0-A4F0-DAA1771EA1B3}" presName="textNode" presStyleLbl="node1" presStyleIdx="2" presStyleCnt="3">
        <dgm:presLayoutVars>
          <dgm:bulletEnabled val="1"/>
        </dgm:presLayoutVars>
      </dgm:prSet>
      <dgm:spPr/>
    </dgm:pt>
  </dgm:ptLst>
  <dgm:cxnLst>
    <dgm:cxn modelId="{CF308504-341B-4EAE-84C3-D1E0318B5259}" srcId="{BB64DB56-8BDF-4F3A-9D07-976FDF6198B1}" destId="{C0D64EF7-34E7-4BF0-A4F0-DAA1771EA1B3}" srcOrd="2" destOrd="0" parTransId="{B18351C1-6292-4BC4-92F0-CEB3A4BFF811}" sibTransId="{03DA5155-014B-4DDF-95CF-27BD933306B8}"/>
    <dgm:cxn modelId="{FFFFF766-07FD-4A63-8CCB-BC1F398B51DA}" type="presOf" srcId="{BB64DB56-8BDF-4F3A-9D07-976FDF6198B1}" destId="{8E19661E-31BE-43AA-A034-45C09D4E94AB}" srcOrd="0" destOrd="0" presId="urn:microsoft.com/office/officeart/2005/8/layout/hProcess9"/>
    <dgm:cxn modelId="{33A64947-DA62-4C90-8CA8-2CD4EA5C3488}" type="presOf" srcId="{80FCF19A-2B47-491B-8911-52960C682ABA}" destId="{616930BE-C3D5-4918-A116-55BCBDC84DC2}" srcOrd="0" destOrd="0" presId="urn:microsoft.com/office/officeart/2005/8/layout/hProcess9"/>
    <dgm:cxn modelId="{F20FFF4F-E3FE-47FA-9E51-39F1E94891D8}" srcId="{BB64DB56-8BDF-4F3A-9D07-976FDF6198B1}" destId="{23A0F253-BEA4-46F9-A677-415C023046B0}" srcOrd="1" destOrd="0" parTransId="{0E5F8E75-47A7-4360-9AE3-20C80446E3F1}" sibTransId="{FDD5F00F-E167-44B7-BEEC-8EA6E51007B2}"/>
    <dgm:cxn modelId="{A84CF2A4-1EB4-4223-9A44-B2969582ADC1}" type="presOf" srcId="{C0D64EF7-34E7-4BF0-A4F0-DAA1771EA1B3}" destId="{EA4263A3-682D-43E5-A137-C613E8C4BA72}" srcOrd="0" destOrd="0" presId="urn:microsoft.com/office/officeart/2005/8/layout/hProcess9"/>
    <dgm:cxn modelId="{3F160DD1-7959-4E23-B811-E7614287D0C3}" srcId="{BB64DB56-8BDF-4F3A-9D07-976FDF6198B1}" destId="{80FCF19A-2B47-491B-8911-52960C682ABA}" srcOrd="0" destOrd="0" parTransId="{29AD2330-A0B0-4109-BA09-95FB1ED6B857}" sibTransId="{D1DE3B3F-3F7A-4BAC-913A-5D22B830F088}"/>
    <dgm:cxn modelId="{521B09F8-30B2-4332-A3F6-884AFB5E2842}" type="presOf" srcId="{23A0F253-BEA4-46F9-A677-415C023046B0}" destId="{7DCA6098-3CD6-4D3A-9499-60E4D6E68BAF}" srcOrd="0" destOrd="0" presId="urn:microsoft.com/office/officeart/2005/8/layout/hProcess9"/>
    <dgm:cxn modelId="{5A9464E4-CBCA-40BB-8E24-0146E3688D18}" type="presParOf" srcId="{8E19661E-31BE-43AA-A034-45C09D4E94AB}" destId="{EFB8C47C-6949-4A07-8935-D91AB7454337}" srcOrd="0" destOrd="0" presId="urn:microsoft.com/office/officeart/2005/8/layout/hProcess9"/>
    <dgm:cxn modelId="{697C7E8F-C334-4EF1-955D-B481A66888ED}" type="presParOf" srcId="{8E19661E-31BE-43AA-A034-45C09D4E94AB}" destId="{40BD3FEE-23ED-4FF2-8D8E-2E4D67532FFE}" srcOrd="1" destOrd="0" presId="urn:microsoft.com/office/officeart/2005/8/layout/hProcess9"/>
    <dgm:cxn modelId="{8F852B48-AB14-4D9B-B754-6E3208B7F74D}" type="presParOf" srcId="{40BD3FEE-23ED-4FF2-8D8E-2E4D67532FFE}" destId="{616930BE-C3D5-4918-A116-55BCBDC84DC2}" srcOrd="0" destOrd="0" presId="urn:microsoft.com/office/officeart/2005/8/layout/hProcess9"/>
    <dgm:cxn modelId="{6A519E3E-7A1B-4131-95F6-05F62A1817F1}" type="presParOf" srcId="{40BD3FEE-23ED-4FF2-8D8E-2E4D67532FFE}" destId="{3D16598B-B770-4E77-8977-84F718ED57E6}" srcOrd="1" destOrd="0" presId="urn:microsoft.com/office/officeart/2005/8/layout/hProcess9"/>
    <dgm:cxn modelId="{1108F94A-E8FC-4125-B5BA-02F1A2BAA7D3}" type="presParOf" srcId="{40BD3FEE-23ED-4FF2-8D8E-2E4D67532FFE}" destId="{7DCA6098-3CD6-4D3A-9499-60E4D6E68BAF}" srcOrd="2" destOrd="0" presId="urn:microsoft.com/office/officeart/2005/8/layout/hProcess9"/>
    <dgm:cxn modelId="{5809F64E-8305-4727-BBE1-9977960D4203}" type="presParOf" srcId="{40BD3FEE-23ED-4FF2-8D8E-2E4D67532FFE}" destId="{BBCEDCE0-D9C9-419E-8A69-094075844B14}" srcOrd="3" destOrd="0" presId="urn:microsoft.com/office/officeart/2005/8/layout/hProcess9"/>
    <dgm:cxn modelId="{F4F459B1-09AB-4109-82CD-58E3A5E4F4D1}" type="presParOf" srcId="{40BD3FEE-23ED-4FF2-8D8E-2E4D67532FFE}" destId="{EA4263A3-682D-43E5-A137-C613E8C4BA72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B8C47C-6949-4A07-8935-D91AB7454337}">
      <dsp:nvSpPr>
        <dsp:cNvPr id="0" name=""/>
        <dsp:cNvSpPr/>
      </dsp:nvSpPr>
      <dsp:spPr>
        <a:xfrm>
          <a:off x="665434" y="0"/>
          <a:ext cx="8927780" cy="5353235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16930BE-C3D5-4918-A116-55BCBDC84DC2}">
      <dsp:nvSpPr>
        <dsp:cNvPr id="0" name=""/>
        <dsp:cNvSpPr/>
      </dsp:nvSpPr>
      <dsp:spPr>
        <a:xfrm>
          <a:off x="0" y="1605970"/>
          <a:ext cx="3150981" cy="2141294"/>
        </a:xfrm>
        <a:prstGeom prst="roundRect">
          <a:avLst/>
        </a:prstGeom>
        <a:solidFill>
          <a:schemeClr val="accent5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</a:rPr>
            <a:t>Heme: 225 driver RNA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</a:rPr>
            <a:t>Solid-RNA:250 Panel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 dirty="0"/>
        </a:p>
      </dsp:txBody>
      <dsp:txXfrm>
        <a:off x="104529" y="1710499"/>
        <a:ext cx="2941923" cy="1932236"/>
      </dsp:txXfrm>
    </dsp:sp>
    <dsp:sp modelId="{7DCA6098-3CD6-4D3A-9499-60E4D6E68BAF}">
      <dsp:nvSpPr>
        <dsp:cNvPr id="0" name=""/>
        <dsp:cNvSpPr/>
      </dsp:nvSpPr>
      <dsp:spPr>
        <a:xfrm>
          <a:off x="3676144" y="1605970"/>
          <a:ext cx="3150981" cy="2141294"/>
        </a:xfrm>
        <a:prstGeom prst="roundRect">
          <a:avLst/>
        </a:prstGeom>
        <a:solidFill>
          <a:schemeClr val="accent5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</a:rPr>
            <a:t>Validated 31 driver genes based on importance for ALL</a:t>
          </a:r>
        </a:p>
      </dsp:txBody>
      <dsp:txXfrm>
        <a:off x="3780673" y="1710499"/>
        <a:ext cx="2941923" cy="1932236"/>
      </dsp:txXfrm>
    </dsp:sp>
    <dsp:sp modelId="{EA4263A3-682D-43E5-A137-C613E8C4BA72}">
      <dsp:nvSpPr>
        <dsp:cNvPr id="0" name=""/>
        <dsp:cNvSpPr/>
      </dsp:nvSpPr>
      <dsp:spPr>
        <a:xfrm>
          <a:off x="7352289" y="1605970"/>
          <a:ext cx="3150981" cy="2141294"/>
        </a:xfrm>
        <a:prstGeom prst="roundRect">
          <a:avLst/>
        </a:prstGeom>
        <a:solidFill>
          <a:schemeClr val="accent5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</a:rPr>
            <a:t>Launched for ALL (31 for Fusion and 2 for expression)</a:t>
          </a:r>
        </a:p>
      </dsp:txBody>
      <dsp:txXfrm>
        <a:off x="7456818" y="1710499"/>
        <a:ext cx="2941923" cy="193223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03A993-908C-4BB9-B4D3-C1EA369B98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50AA00-740C-4F77-AAB6-574E8F70B3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21DD0A-D1C6-447F-A7C2-25E940BC35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DDC21-4301-4E76-AE63-EC98365089F5}" type="datetimeFigureOut">
              <a:rPr lang="en-US" smtClean="0"/>
              <a:t>4/4/2022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13128C-8787-4DC7-9E84-614CD09C0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F1424B-2C25-4413-B21F-E3016E6FAB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CEF55-9A77-4B3C-BA8F-D1B6D40187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13555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0C107F-901D-46BF-8A5D-89D7084B2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26D8E04-AA27-40A9-93F2-1CE6E4F7E5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992243-6816-4BB4-8D60-29CC56E833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DDC21-4301-4E76-AE63-EC98365089F5}" type="datetimeFigureOut">
              <a:rPr lang="en-US" smtClean="0"/>
              <a:t>4/4/2022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2A6235-9F1B-4036-9388-CD1A1862D3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C383F0-4377-4E73-8FC1-770625DA9D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CEF55-9A77-4B3C-BA8F-D1B6D40187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3338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AF3542A-ED30-4A7F-B93A-B1FB0AF351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DB02F3D-7086-4249-B39A-1E8C528D29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8E7201-8696-4CC2-9D96-78E880B9E4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DDC21-4301-4E76-AE63-EC98365089F5}" type="datetimeFigureOut">
              <a:rPr lang="en-US" smtClean="0"/>
              <a:t>4/4/2022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CE1420-5F6B-40F5-9DFB-8305AA64CC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708FE3-C43B-42E3-9C42-2012427759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CEF55-9A77-4B3C-BA8F-D1B6D40187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6142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14FF60-0822-4093-98F4-723A052482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0EA78A-A0CD-4E2C-BF73-F9930C27F2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5AD00A-BFF3-480C-9228-1BD0E17DF9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DDC21-4301-4E76-AE63-EC98365089F5}" type="datetimeFigureOut">
              <a:rPr lang="en-US" smtClean="0"/>
              <a:t>4/4/2022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6516F9-6D0D-4E0D-B3D0-5938262C3D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AA0F2F-F452-492F-9512-D11412A2B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CEF55-9A77-4B3C-BA8F-D1B6D40187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0361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F75686-BEAE-415C-8B87-375D30CE32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68D57-DA13-4F13-826E-3148534E0A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BF7CDF-ABD1-4E43-AA89-3752ABF286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DDC21-4301-4E76-AE63-EC98365089F5}" type="datetimeFigureOut">
              <a:rPr lang="en-US" smtClean="0"/>
              <a:t>4/4/2022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E0960D-10FF-4489-B722-83A66AF73B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745295-573B-489C-918C-127B4A421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CEF55-9A77-4B3C-BA8F-D1B6D40187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8715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401F32-D172-4DDC-BD9E-DE5AFCBDAB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08B8FF-858C-4C02-872E-0D8BA2E5CE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094120-6C0B-478D-88D0-C59E64564C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0B644F-27D1-4645-9F74-7AA3E3C555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DDC21-4301-4E76-AE63-EC98365089F5}" type="datetimeFigureOut">
              <a:rPr lang="en-US" smtClean="0"/>
              <a:t>4/4/2022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DD6E59-B0D4-4F55-8F54-49B1DD33C6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A477D6-64BE-4737-83AA-CEB12C0F82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CEF55-9A77-4B3C-BA8F-D1B6D40187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5566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0A00BE-F749-4095-BB04-DF01F8073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54F653-10A4-4C6E-821A-D7F39E846F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2BAE36-9B86-4DDC-85B3-E6C63056ED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8C7433B-572E-4CD1-94C8-F333B43209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4405AA7-6A23-485F-B6E8-167E24D9CF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F044F6F-BC28-4F31-9EE1-F1002F9FD4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DDC21-4301-4E76-AE63-EC98365089F5}" type="datetimeFigureOut">
              <a:rPr lang="en-US" smtClean="0"/>
              <a:t>4/4/2022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9E71170-4373-47B4-BA46-21293D4970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974C3D8-78CB-4B4D-AE47-0D2BC3E95A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CEF55-9A77-4B3C-BA8F-D1B6D40187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5510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D3566-B92D-443D-BC1D-9D3DA1A3D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BA0F613-96D4-4239-B45A-691BEC72D3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DDC21-4301-4E76-AE63-EC98365089F5}" type="datetimeFigureOut">
              <a:rPr lang="en-US" smtClean="0"/>
              <a:t>4/4/2022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F2C8CD-1BD9-484C-AB44-AE4AD846B6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0D2E25-2C9B-47C1-B380-8F8AA99EB2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CEF55-9A77-4B3C-BA8F-D1B6D40187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6192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EE32ED5-08BB-4B41-A9A3-A336C90C98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DDC21-4301-4E76-AE63-EC98365089F5}" type="datetimeFigureOut">
              <a:rPr lang="en-US" smtClean="0"/>
              <a:t>4/4/2022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A771D87-0D81-4058-A1D9-52A66F6B80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B4FB4C-A52B-4B2C-BED9-E67DC7F3F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CEF55-9A77-4B3C-BA8F-D1B6D40187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6601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039C8A-47DA-4F5F-9238-BF16E9522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5F80BB-BBA6-4B34-A2A6-AE4794ADBD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72873A-8569-4F98-B3E2-DB673FA65B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722BA8-965E-453F-A934-FC72E58D8D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DDC21-4301-4E76-AE63-EC98365089F5}" type="datetimeFigureOut">
              <a:rPr lang="en-US" smtClean="0"/>
              <a:t>4/4/2022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4095F4-1DB2-4535-AC4F-3848C42951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CA6B10-3C17-4E3E-94ED-25E5CE409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CEF55-9A77-4B3C-BA8F-D1B6D40187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12290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25861D-8092-4900-89B8-FB6269AE2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4A95CAD-FFF8-42A3-BFE3-0563328CDD9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CB5D5D-E51F-4DF2-9761-908681E9E1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07495-38BD-41E1-8CE3-9F78FE92E7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DDC21-4301-4E76-AE63-EC98365089F5}" type="datetimeFigureOut">
              <a:rPr lang="en-US" smtClean="0"/>
              <a:t>4/4/2022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AF7E43-A978-4793-AEA2-B4A5EDF3BF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8D2F58-A503-4101-ABE4-B7DE80F5F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CEF55-9A77-4B3C-BA8F-D1B6D40187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5979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A2CD941-CA29-4F30-A2BB-C1D287E724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D152BC-8957-4DD4-89D9-C9E8C5296C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CB1BC0-AD16-47C7-A244-1E09C64A44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DDDC21-4301-4E76-AE63-EC98365089F5}" type="datetimeFigureOut">
              <a:rPr lang="en-US" smtClean="0"/>
              <a:t>4/4/2022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AA5990-4E0C-4C5D-B6CE-3D30A278AC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5DB688-9B89-459B-BE9E-43155A8CA6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ACEF55-9A77-4B3C-BA8F-D1B6D40187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064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i.org/10.1038/s41408-020-0308-3" TargetMode="Externa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DFF3F7-D9D5-4FBF-ADC2-022537D108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402" y="3072813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sz="6000" dirty="0">
                <a:solidFill>
                  <a:srgbClr val="0070C0"/>
                </a:solidFill>
              </a:rPr>
              <a:t>Whole Transcriptome Sequencing</a:t>
            </a:r>
            <a:br>
              <a:rPr lang="en-US" dirty="0">
                <a:solidFill>
                  <a:srgbClr val="0070C0"/>
                </a:solidFill>
              </a:rPr>
            </a:br>
            <a:br>
              <a:rPr lang="en-US" dirty="0">
                <a:solidFill>
                  <a:srgbClr val="0070C0"/>
                </a:solidFill>
              </a:rPr>
            </a:br>
            <a:r>
              <a:rPr lang="en-US" dirty="0">
                <a:solidFill>
                  <a:srgbClr val="0070C0"/>
                </a:solidFill>
              </a:rPr>
              <a:t>INITIAL ASSESMENT USING SMALL SAMPLE SIZE</a:t>
            </a:r>
            <a:br>
              <a:rPr lang="en-US" dirty="0">
                <a:solidFill>
                  <a:srgbClr val="0070C0"/>
                </a:solidFill>
              </a:rPr>
            </a:br>
            <a:br>
              <a:rPr lang="en-US" dirty="0">
                <a:solidFill>
                  <a:srgbClr val="0070C0"/>
                </a:solidFill>
              </a:rPr>
            </a:br>
            <a:r>
              <a:rPr lang="en-US" dirty="0"/>
              <a:t>Vendor: Illumina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87437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98D08D8-C242-4EB1-A073-7E2DD8450697}"/>
              </a:ext>
            </a:extLst>
          </p:cNvPr>
          <p:cNvSpPr txBox="1"/>
          <p:nvPr/>
        </p:nvSpPr>
        <p:spPr>
          <a:xfrm>
            <a:off x="2540304" y="2219419"/>
            <a:ext cx="73685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  <a:latin typeface="+mj-lt"/>
              </a:rPr>
              <a:t>Chemistry and workflow and Kit selection for WTS</a:t>
            </a:r>
          </a:p>
        </p:txBody>
      </p:sp>
    </p:spTree>
    <p:extLst>
      <p:ext uri="{BB962C8B-B14F-4D97-AF65-F5344CB8AC3E}">
        <p14:creationId xmlns:p14="http://schemas.microsoft.com/office/powerpoint/2010/main" val="41189907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C7A54DB-CF86-4D0D-9EDA-EE8803BD87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8568375"/>
              </p:ext>
            </p:extLst>
          </p:nvPr>
        </p:nvGraphicFramePr>
        <p:xfrm>
          <a:off x="541538" y="920466"/>
          <a:ext cx="11469947" cy="50170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00287">
                  <a:extLst>
                    <a:ext uri="{9D8B030D-6E8A-4147-A177-3AD203B41FA5}">
                      <a16:colId xmlns:a16="http://schemas.microsoft.com/office/drawing/2014/main" val="3357711638"/>
                    </a:ext>
                  </a:extLst>
                </a:gridCol>
                <a:gridCol w="2492415">
                  <a:extLst>
                    <a:ext uri="{9D8B030D-6E8A-4147-A177-3AD203B41FA5}">
                      <a16:colId xmlns:a16="http://schemas.microsoft.com/office/drawing/2014/main" val="2847264315"/>
                    </a:ext>
                  </a:extLst>
                </a:gridCol>
                <a:gridCol w="2523508">
                  <a:extLst>
                    <a:ext uri="{9D8B030D-6E8A-4147-A177-3AD203B41FA5}">
                      <a16:colId xmlns:a16="http://schemas.microsoft.com/office/drawing/2014/main" val="3991587939"/>
                    </a:ext>
                  </a:extLst>
                </a:gridCol>
                <a:gridCol w="2461322">
                  <a:extLst>
                    <a:ext uri="{9D8B030D-6E8A-4147-A177-3AD203B41FA5}">
                      <a16:colId xmlns:a16="http://schemas.microsoft.com/office/drawing/2014/main" val="2822577534"/>
                    </a:ext>
                  </a:extLst>
                </a:gridCol>
                <a:gridCol w="2492415">
                  <a:extLst>
                    <a:ext uri="{9D8B030D-6E8A-4147-A177-3AD203B41FA5}">
                      <a16:colId xmlns:a16="http://schemas.microsoft.com/office/drawing/2014/main" val="1818124716"/>
                    </a:ext>
                  </a:extLst>
                </a:gridCol>
              </a:tblGrid>
              <a:tr h="506027">
                <a:tc>
                  <a:txBody>
                    <a:bodyPr/>
                    <a:lstStyle/>
                    <a:p>
                      <a:endParaRPr lang="en-US" sz="12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Illumina (</a:t>
                      </a: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highlight>
                            <a:srgbClr val="00FF00"/>
                          </a:highligh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Experiment done</a:t>
                      </a: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Roche (KAPA) (</a:t>
                      </a: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highlight>
                            <a:srgbClr val="00FF00"/>
                          </a:highligh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Lib prep in progress</a:t>
                      </a: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Lexogen</a:t>
                      </a: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(</a:t>
                      </a: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highlight>
                            <a:srgbClr val="00FF00"/>
                          </a:highligh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in progress</a:t>
                      </a: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Takara (</a:t>
                      </a: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highlight>
                            <a:srgbClr val="FFFF00"/>
                          </a:highligh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waiting kit</a:t>
                      </a: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68201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+mn-lt"/>
                        </a:rPr>
                        <a:t>FFPE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Yes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Yes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Yes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Yes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53172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+mn-lt"/>
                        </a:rPr>
                        <a:t>UMI Included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No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No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Yes (in Read 1)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No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39179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+mn-lt"/>
                        </a:rPr>
                        <a:t>Sample Input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10 ng min for FFPE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Lowest limit is about 25 ng</a:t>
                      </a: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25 ng for FFPE</a:t>
                      </a: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10 -25 ng for FFPE</a:t>
                      </a: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63082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+mn-lt"/>
                        </a:rPr>
                        <a:t>Claimed Runtime (Total)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7 </a:t>
                      </a:r>
                      <a:r>
                        <a:rPr kumimoji="0" lang="en-US" sz="12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hr</a:t>
                      </a: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&lt;7 </a:t>
                      </a:r>
                      <a:r>
                        <a:rPr kumimoji="0" lang="en-US" sz="12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hr</a:t>
                      </a: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7 </a:t>
                      </a:r>
                      <a:r>
                        <a:rPr kumimoji="0" lang="en-US" sz="12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hr</a:t>
                      </a: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7-10 </a:t>
                      </a:r>
                      <a:r>
                        <a:rPr kumimoji="0" lang="en-US" sz="12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hr</a:t>
                      </a: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43431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+mn-lt"/>
                        </a:rPr>
                        <a:t>Stranded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Yes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Yes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Yes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Yes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38516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+mn-lt"/>
                        </a:rPr>
                        <a:t>Human cytoplasmic  rRNA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Depleted (</a:t>
                      </a:r>
                      <a:r>
                        <a:rPr lang="en-US" sz="1200" u="sng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Part of Kit workflow</a:t>
                      </a:r>
                      <a:r>
                        <a:rPr 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Depleted (</a:t>
                      </a:r>
                      <a:r>
                        <a:rPr lang="en-US" sz="1200" u="sng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Part of Kit workflow</a:t>
                      </a:r>
                      <a:r>
                        <a:rPr 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Not </a:t>
                      </a: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part of </a:t>
                      </a:r>
                      <a:r>
                        <a:rPr kumimoji="0" lang="en-US" sz="12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Kit_</a:t>
                      </a:r>
                      <a:r>
                        <a:rPr kumimoji="0" lang="en-US" sz="12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highlight>
                            <a:srgbClr val="C0C0C0"/>
                          </a:highligh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Same</a:t>
                      </a: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highlight>
                            <a:srgbClr val="C0C0C0"/>
                          </a:highligh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vendor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Not</a:t>
                      </a: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part of Kit_</a:t>
                      </a:r>
                    </a:p>
                    <a:p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Different vendor</a:t>
                      </a:r>
                      <a:endParaRPr lang="en-US" sz="1200" dirty="0">
                        <a:solidFill>
                          <a:srgbClr val="C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91795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+mn-lt"/>
                        </a:rPr>
                        <a:t>Mitochondria rRNA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Depleted </a:t>
                      </a:r>
                      <a:r>
                        <a:rPr 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(</a:t>
                      </a:r>
                      <a:r>
                        <a:rPr lang="en-US" sz="1200" u="sng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Part of Kit workflow</a:t>
                      </a:r>
                      <a:r>
                        <a:rPr 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)</a:t>
                      </a: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Depleted </a:t>
                      </a:r>
                      <a:r>
                        <a:rPr 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(</a:t>
                      </a:r>
                      <a:r>
                        <a:rPr lang="en-US" sz="1200" u="sng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Part of Kit workflow</a:t>
                      </a:r>
                      <a:r>
                        <a:rPr 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)</a:t>
                      </a: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Not </a:t>
                      </a: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part of </a:t>
                      </a:r>
                      <a:r>
                        <a:rPr kumimoji="0" lang="en-US" sz="12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Kit_</a:t>
                      </a:r>
                      <a:r>
                        <a:rPr kumimoji="0" lang="en-US" sz="12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highlight>
                            <a:srgbClr val="C0C0C0"/>
                          </a:highligh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Same</a:t>
                      </a: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highlight>
                            <a:srgbClr val="C0C0C0"/>
                          </a:highligh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vendor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Not</a:t>
                      </a: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part of </a:t>
                      </a:r>
                      <a:r>
                        <a:rPr kumimoji="0" lang="en-US" sz="12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Kit_</a:t>
                      </a:r>
                      <a:r>
                        <a:rPr kumimoji="0" lang="en-US" sz="12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Different</a:t>
                      </a: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vendor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32594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+mn-lt"/>
                        </a:rPr>
                        <a:t>Human beta globin transcripts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Depleted </a:t>
                      </a:r>
                      <a:r>
                        <a:rPr 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(</a:t>
                      </a:r>
                      <a:r>
                        <a:rPr lang="en-US" sz="1200" u="sng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Part of Kit workflow</a:t>
                      </a:r>
                      <a:r>
                        <a:rPr 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)</a:t>
                      </a: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Depleted </a:t>
                      </a:r>
                      <a:r>
                        <a:rPr 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(</a:t>
                      </a:r>
                      <a:r>
                        <a:rPr lang="en-US" sz="1200" u="sng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Part of Kit workflow</a:t>
                      </a:r>
                      <a:r>
                        <a:rPr 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)</a:t>
                      </a: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Not</a:t>
                      </a: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part of </a:t>
                      </a:r>
                      <a:r>
                        <a:rPr kumimoji="0" lang="en-US" sz="12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Kit_</a:t>
                      </a:r>
                      <a:r>
                        <a:rPr kumimoji="0" lang="en-US" sz="12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highlight>
                            <a:srgbClr val="C0C0C0"/>
                          </a:highligh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Same</a:t>
                      </a: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highlight>
                            <a:srgbClr val="C0C0C0"/>
                          </a:highligh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vendor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Not</a:t>
                      </a: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part of Kit: </a:t>
                      </a: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Different vendor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445606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+mn-lt"/>
                        </a:rPr>
                        <a:t>Automation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Capable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Capable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Capable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Capable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74488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+mn-lt"/>
                        </a:rPr>
                        <a:t>Analysis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Included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Not Included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Included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Included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75631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+mn-lt"/>
                        </a:rPr>
                        <a:t>COGs (excluding sequencing)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About $100 per sample or less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About $100 per sample or less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About $120 per sample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About $100 per sample or less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75276591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A17EFFD3-E50D-4A5F-B5AA-E9712372CFDC}"/>
              </a:ext>
            </a:extLst>
          </p:cNvPr>
          <p:cNvSpPr txBox="1"/>
          <p:nvPr/>
        </p:nvSpPr>
        <p:spPr>
          <a:xfrm>
            <a:off x="497177" y="239697"/>
            <a:ext cx="36028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Kit comparison for WTS</a:t>
            </a:r>
          </a:p>
        </p:txBody>
      </p:sp>
    </p:spTree>
    <p:extLst>
      <p:ext uri="{BB962C8B-B14F-4D97-AF65-F5344CB8AC3E}">
        <p14:creationId xmlns:p14="http://schemas.microsoft.com/office/powerpoint/2010/main" val="39456647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C6AF862-9A10-498B-95A9-99F1C99341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9697811"/>
              </p:ext>
            </p:extLst>
          </p:nvPr>
        </p:nvGraphicFramePr>
        <p:xfrm>
          <a:off x="1340528" y="1985786"/>
          <a:ext cx="6516210" cy="27158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00287">
                  <a:extLst>
                    <a:ext uri="{9D8B030D-6E8A-4147-A177-3AD203B41FA5}">
                      <a16:colId xmlns:a16="http://schemas.microsoft.com/office/drawing/2014/main" val="3357711638"/>
                    </a:ext>
                  </a:extLst>
                </a:gridCol>
                <a:gridCol w="2492415">
                  <a:extLst>
                    <a:ext uri="{9D8B030D-6E8A-4147-A177-3AD203B41FA5}">
                      <a16:colId xmlns:a16="http://schemas.microsoft.com/office/drawing/2014/main" val="2847264315"/>
                    </a:ext>
                  </a:extLst>
                </a:gridCol>
                <a:gridCol w="2523508">
                  <a:extLst>
                    <a:ext uri="{9D8B030D-6E8A-4147-A177-3AD203B41FA5}">
                      <a16:colId xmlns:a16="http://schemas.microsoft.com/office/drawing/2014/main" val="3991587939"/>
                    </a:ext>
                  </a:extLst>
                </a:gridCol>
              </a:tblGrid>
              <a:tr h="506027">
                <a:tc>
                  <a:txBody>
                    <a:bodyPr/>
                    <a:lstStyle/>
                    <a:p>
                      <a:endParaRPr lang="en-US" sz="12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Illumina-</a:t>
                      </a:r>
                      <a:r>
                        <a:rPr kumimoji="0" lang="en-US" sz="12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BaseSpace</a:t>
                      </a: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In house Pipeline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68201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+mn-lt"/>
                        </a:rPr>
                        <a:t>Uses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Fusion Catcher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Arriba, Star Fusion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53172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+mn-lt"/>
                        </a:rPr>
                        <a:t>Other QC?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Softclip</a:t>
                      </a: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reads number, Junction reads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Read support on both sides, Machine learning probability score (F1), Junction counter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39179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+mn-lt"/>
                        </a:rPr>
                        <a:t>Specificity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Less Specific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Specificity is high</a:t>
                      </a: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63082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+mn-lt"/>
                        </a:rPr>
                        <a:t>Adaptability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Like Blackbox with minimum chances to optimize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High to any extent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43431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+mn-lt"/>
                        </a:rPr>
                        <a:t>Cost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Cost associated for </a:t>
                      </a:r>
                      <a:r>
                        <a:rPr lang="en-US" sz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i</a:t>
                      </a:r>
                      <a:r>
                        <a:rPr 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-credit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No additional cost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3851682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F3618754-A0E9-4A81-AA08-3EE816ECACD4}"/>
              </a:ext>
            </a:extLst>
          </p:cNvPr>
          <p:cNvSpPr txBox="1"/>
          <p:nvPr/>
        </p:nvSpPr>
        <p:spPr>
          <a:xfrm>
            <a:off x="1198486" y="745725"/>
            <a:ext cx="69257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  <a:latin typeface="+mj-lt"/>
              </a:rPr>
              <a:t>Analysis comparison for cost and performance</a:t>
            </a:r>
          </a:p>
        </p:txBody>
      </p:sp>
    </p:spTree>
    <p:extLst>
      <p:ext uri="{BB962C8B-B14F-4D97-AF65-F5344CB8AC3E}">
        <p14:creationId xmlns:p14="http://schemas.microsoft.com/office/powerpoint/2010/main" val="482699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419431D-75E8-4D60-B6FA-581CB88084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275" y="1416118"/>
            <a:ext cx="2992187" cy="5081361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A587416-D904-493D-8410-361A41722C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0921002"/>
              </p:ext>
            </p:extLst>
          </p:nvPr>
        </p:nvGraphicFramePr>
        <p:xfrm>
          <a:off x="6817030" y="1077045"/>
          <a:ext cx="4276363" cy="54450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6208">
                  <a:extLst>
                    <a:ext uri="{9D8B030D-6E8A-4147-A177-3AD203B41FA5}">
                      <a16:colId xmlns:a16="http://schemas.microsoft.com/office/drawing/2014/main" val="2131075374"/>
                    </a:ext>
                  </a:extLst>
                </a:gridCol>
                <a:gridCol w="2640155">
                  <a:extLst>
                    <a:ext uri="{9D8B030D-6E8A-4147-A177-3AD203B41FA5}">
                      <a16:colId xmlns:a16="http://schemas.microsoft.com/office/drawing/2014/main" val="1856180678"/>
                    </a:ext>
                  </a:extLst>
                </a:gridCol>
              </a:tblGrid>
              <a:tr h="460310">
                <a:tc>
                  <a:txBody>
                    <a:bodyPr/>
                    <a:lstStyle/>
                    <a:p>
                      <a:endParaRPr lang="en-US" sz="12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Illumina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998208"/>
                  </a:ext>
                </a:extLst>
              </a:tr>
              <a:tr h="337337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+mn-lt"/>
                        </a:rPr>
                        <a:t>FFPE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Yes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55125197"/>
                  </a:ext>
                </a:extLst>
              </a:tr>
              <a:tr h="337337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+mn-lt"/>
                        </a:rPr>
                        <a:t>Heme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Yes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7620623"/>
                  </a:ext>
                </a:extLst>
              </a:tr>
              <a:tr h="415895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+mn-lt"/>
                        </a:rPr>
                        <a:t>Sample Input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10 ng min for FFPE (min), 1 ng for Heme or cell line RNA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3704801"/>
                  </a:ext>
                </a:extLst>
              </a:tr>
              <a:tr h="337337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+mn-lt"/>
                        </a:rPr>
                        <a:t>Runtime (Total)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&lt;7 </a:t>
                      </a:r>
                      <a:r>
                        <a:rPr kumimoji="0" lang="en-US" sz="12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hr</a:t>
                      </a: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59970291"/>
                  </a:ext>
                </a:extLst>
              </a:tr>
              <a:tr h="337337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+mn-lt"/>
                        </a:rPr>
                        <a:t>Start to end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2 days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4813601"/>
                  </a:ext>
                </a:extLst>
              </a:tr>
              <a:tr h="337337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+mn-lt"/>
                        </a:rPr>
                        <a:t>Stranded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Yes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7876929"/>
                  </a:ext>
                </a:extLst>
              </a:tr>
              <a:tr h="337337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+mn-lt"/>
                        </a:rPr>
                        <a:t>Human cytoplasmic  rRNA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Depleted (Part of Kit workflow)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5678209"/>
                  </a:ext>
                </a:extLst>
              </a:tr>
              <a:tr h="337337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+mn-lt"/>
                        </a:rPr>
                        <a:t>Mitochondria rRNA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Depleted </a:t>
                      </a:r>
                      <a:r>
                        <a:rPr 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(Part of Kit workflow)</a:t>
                      </a: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3560348"/>
                  </a:ext>
                </a:extLst>
              </a:tr>
              <a:tr h="415895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+mn-lt"/>
                        </a:rPr>
                        <a:t>Human beta globin transcripts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Depleted </a:t>
                      </a:r>
                      <a:r>
                        <a:rPr 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(Part of Kit workflow)</a:t>
                      </a: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1351292"/>
                  </a:ext>
                </a:extLst>
              </a:tr>
              <a:tr h="337337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+mn-lt"/>
                        </a:rPr>
                        <a:t>Automation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Capable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0635617"/>
                  </a:ext>
                </a:extLst>
              </a:tr>
              <a:tr h="337337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+mn-lt"/>
                        </a:rPr>
                        <a:t>Analysis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Included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6391008"/>
                  </a:ext>
                </a:extLst>
              </a:tr>
              <a:tr h="415895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+mn-lt"/>
                        </a:rPr>
                        <a:t>COGs (excluding sequencing)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About $100 per sample or less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2505888"/>
                  </a:ext>
                </a:extLst>
              </a:tr>
              <a:tr h="337337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+mn-lt"/>
                        </a:rPr>
                        <a:t>Multiplexing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highlight>
                            <a:srgbClr val="FFFF00"/>
                          </a:highligh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Can be multiplexed to 384 samples per run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3074872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E83DD645-5801-4684-874C-43A06EA61ADD}"/>
              </a:ext>
            </a:extLst>
          </p:cNvPr>
          <p:cNvSpPr/>
          <p:nvPr/>
        </p:nvSpPr>
        <p:spPr>
          <a:xfrm>
            <a:off x="633273" y="122938"/>
            <a:ext cx="962043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  <a:latin typeface="+mj-lt"/>
              </a:rPr>
              <a:t>Chemistry and </a:t>
            </a:r>
            <a:r>
              <a:rPr lang="en-US" sz="2800" dirty="0" err="1">
                <a:solidFill>
                  <a:srgbClr val="0070C0"/>
                </a:solidFill>
                <a:latin typeface="+mj-lt"/>
              </a:rPr>
              <a:t>Workflow:Illumina</a:t>
            </a:r>
            <a:r>
              <a:rPr lang="en-US" sz="2800" dirty="0">
                <a:solidFill>
                  <a:srgbClr val="0070C0"/>
                </a:solidFill>
                <a:latin typeface="+mj-lt"/>
              </a:rPr>
              <a:t> Stranded Total RNA Prep, Ligation with </a:t>
            </a:r>
            <a:r>
              <a:rPr lang="en-US" sz="2800" dirty="0" err="1">
                <a:solidFill>
                  <a:srgbClr val="0070C0"/>
                </a:solidFill>
                <a:latin typeface="+mj-lt"/>
              </a:rPr>
              <a:t>Ribo</a:t>
            </a:r>
            <a:r>
              <a:rPr lang="en-US" sz="2800" dirty="0">
                <a:solidFill>
                  <a:srgbClr val="0070C0"/>
                </a:solidFill>
                <a:latin typeface="+mj-lt"/>
              </a:rPr>
              <a:t>-Zero™ Plus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003B11-E903-4DEE-8BEF-E424BA4F1A72}"/>
              </a:ext>
            </a:extLst>
          </p:cNvPr>
          <p:cNvSpPr txBox="1"/>
          <p:nvPr/>
        </p:nvSpPr>
        <p:spPr>
          <a:xfrm>
            <a:off x="305439" y="1027404"/>
            <a:ext cx="1158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Workflow: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28D18AE-2CD4-44ED-9195-D1ECD4D2DA18}"/>
              </a:ext>
            </a:extLst>
          </p:cNvPr>
          <p:cNvSpPr/>
          <p:nvPr/>
        </p:nvSpPr>
        <p:spPr>
          <a:xfrm>
            <a:off x="4840142" y="896581"/>
            <a:ext cx="122754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Kit selection criteria:</a:t>
            </a:r>
          </a:p>
        </p:txBody>
      </p:sp>
    </p:spTree>
    <p:extLst>
      <p:ext uri="{BB962C8B-B14F-4D97-AF65-F5344CB8AC3E}">
        <p14:creationId xmlns:p14="http://schemas.microsoft.com/office/powerpoint/2010/main" val="7337230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5F25BBF-9F26-442F-B108-57B787F35D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188" y="1090974"/>
            <a:ext cx="3370583" cy="55095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658F377-4313-417E-97C7-00AECB104F38}"/>
              </a:ext>
            </a:extLst>
          </p:cNvPr>
          <p:cNvSpPr txBox="1"/>
          <p:nvPr/>
        </p:nvSpPr>
        <p:spPr>
          <a:xfrm>
            <a:off x="5273096" y="1342618"/>
            <a:ext cx="6268960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Based on whitepaper: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Need 30M reads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Input 10  ng for FFPE (other samples can go to 1 ng)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More than 99% depletion for globin and &gt;95% for rRNA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% duplication expected is about 5% until 10 ng and 20% for 1 ng input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Strandedness</a:t>
            </a:r>
            <a:r>
              <a:rPr lang="en-US" sz="1600" dirty="0"/>
              <a:t>  is &gt;99%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Correlation coefficient &gt;0.99 between replicates at 10 ng FFPE input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6223CB3-FC63-4372-97CB-3161E7BBBFF7}"/>
              </a:ext>
            </a:extLst>
          </p:cNvPr>
          <p:cNvSpPr/>
          <p:nvPr/>
        </p:nvSpPr>
        <p:spPr>
          <a:xfrm>
            <a:off x="397456" y="673014"/>
            <a:ext cx="428604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  <a:latin typeface="+mj-lt"/>
              </a:rPr>
              <a:t>Chemistry and white Paper claim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B7FE1C-8BCD-4726-9F42-E8EC1EA89F8D}"/>
              </a:ext>
            </a:extLst>
          </p:cNvPr>
          <p:cNvSpPr txBox="1"/>
          <p:nvPr/>
        </p:nvSpPr>
        <p:spPr>
          <a:xfrm>
            <a:off x="319356" y="0"/>
            <a:ext cx="22974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70C0"/>
                </a:solidFill>
              </a:rPr>
              <a:t>Illumina Kit</a:t>
            </a:r>
          </a:p>
        </p:txBody>
      </p:sp>
    </p:spTree>
    <p:extLst>
      <p:ext uri="{BB962C8B-B14F-4D97-AF65-F5344CB8AC3E}">
        <p14:creationId xmlns:p14="http://schemas.microsoft.com/office/powerpoint/2010/main" val="1856224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A81362C-B24A-48F1-85DB-D233FA8D28C2}"/>
              </a:ext>
            </a:extLst>
          </p:cNvPr>
          <p:cNvSpPr txBox="1"/>
          <p:nvPr/>
        </p:nvSpPr>
        <p:spPr>
          <a:xfrm>
            <a:off x="3870664" y="2192785"/>
            <a:ext cx="53637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  <a:latin typeface="+mj-lt"/>
              </a:rPr>
              <a:t>Library Preparations QC and run QC</a:t>
            </a:r>
          </a:p>
        </p:txBody>
      </p:sp>
    </p:spTree>
    <p:extLst>
      <p:ext uri="{BB962C8B-B14F-4D97-AF65-F5344CB8AC3E}">
        <p14:creationId xmlns:p14="http://schemas.microsoft.com/office/powerpoint/2010/main" val="12438842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62962B6-3452-4AEF-A332-C9CEB5B03951}"/>
              </a:ext>
            </a:extLst>
          </p:cNvPr>
          <p:cNvSpPr txBox="1"/>
          <p:nvPr/>
        </p:nvSpPr>
        <p:spPr>
          <a:xfrm>
            <a:off x="763480" y="426128"/>
            <a:ext cx="48674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  <a:latin typeface="+mj-lt"/>
              </a:rPr>
              <a:t>Library Preparation Performance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828E600-348F-43C0-B1B3-C18DD2DF901E}"/>
              </a:ext>
            </a:extLst>
          </p:cNvPr>
          <p:cNvGrpSpPr/>
          <p:nvPr/>
        </p:nvGrpSpPr>
        <p:grpSpPr>
          <a:xfrm>
            <a:off x="763480" y="1262532"/>
            <a:ext cx="10594019" cy="3952591"/>
            <a:chOff x="763480" y="1262532"/>
            <a:chExt cx="10594019" cy="395259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5A7ABE2-6E40-4320-BE36-714CCA09C45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63480" y="1262532"/>
              <a:ext cx="10594019" cy="3952591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EEED533-ED38-4DFF-96EC-C3097E0066FB}"/>
                </a:ext>
              </a:extLst>
            </p:cNvPr>
            <p:cNvSpPr txBox="1"/>
            <p:nvPr/>
          </p:nvSpPr>
          <p:spPr>
            <a:xfrm>
              <a:off x="4534260" y="2869495"/>
              <a:ext cx="12791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FFPE library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F37AC3D-862E-41C9-B39A-8B5BAC7B61A0}"/>
                </a:ext>
              </a:extLst>
            </p:cNvPr>
            <p:cNvSpPr txBox="1"/>
            <p:nvPr/>
          </p:nvSpPr>
          <p:spPr>
            <a:xfrm>
              <a:off x="4534260" y="1458211"/>
              <a:ext cx="23472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Seracare</a:t>
              </a:r>
              <a:r>
                <a:rPr lang="en-US" dirty="0"/>
                <a:t> </a:t>
              </a:r>
              <a:r>
                <a:rPr lang="en-US" dirty="0" err="1"/>
                <a:t>spikein</a:t>
              </a:r>
              <a:r>
                <a:rPr lang="en-US" dirty="0"/>
                <a:t> library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8141D51-BD12-495B-B685-65651B722C7C}"/>
                </a:ext>
              </a:extLst>
            </p:cNvPr>
            <p:cNvSpPr txBox="1"/>
            <p:nvPr/>
          </p:nvSpPr>
          <p:spPr>
            <a:xfrm>
              <a:off x="4038590" y="4281022"/>
              <a:ext cx="12166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NTC library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61FD3E6F-B8CD-4F46-83C7-C97425F04170}"/>
              </a:ext>
            </a:extLst>
          </p:cNvPr>
          <p:cNvSpPr txBox="1"/>
          <p:nvPr/>
        </p:nvSpPr>
        <p:spPr>
          <a:xfrm>
            <a:off x="763480" y="5649273"/>
            <a:ext cx="4086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 significant adapter or primer dimer</a:t>
            </a:r>
          </a:p>
        </p:txBody>
      </p:sp>
    </p:spTree>
    <p:extLst>
      <p:ext uri="{BB962C8B-B14F-4D97-AF65-F5344CB8AC3E}">
        <p14:creationId xmlns:p14="http://schemas.microsoft.com/office/powerpoint/2010/main" val="36830306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5D2C714-2732-43A0-A08F-1A8C7213CC9A}"/>
              </a:ext>
            </a:extLst>
          </p:cNvPr>
          <p:cNvSpPr txBox="1"/>
          <p:nvPr/>
        </p:nvSpPr>
        <p:spPr>
          <a:xfrm>
            <a:off x="182426" y="173678"/>
            <a:ext cx="40588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  <a:latin typeface="+mj-lt"/>
              </a:rPr>
              <a:t>Sequencing Performances: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1BA713-1FC1-4DA9-A612-37438DDBA4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080" y="934285"/>
            <a:ext cx="11911367" cy="522681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A7C0F41-A7DD-44E3-ADAF-E6499C79BF6F}"/>
              </a:ext>
            </a:extLst>
          </p:cNvPr>
          <p:cNvSpPr txBox="1"/>
          <p:nvPr/>
        </p:nvSpPr>
        <p:spPr>
          <a:xfrm>
            <a:off x="6622742" y="1154097"/>
            <a:ext cx="19212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Avg Q30 &gt;90</a:t>
            </a:r>
          </a:p>
          <a:p>
            <a:r>
              <a:rPr lang="en-US" dirty="0"/>
              <a:t>Avg PF: about 82%</a:t>
            </a:r>
          </a:p>
        </p:txBody>
      </p:sp>
    </p:spTree>
    <p:extLst>
      <p:ext uri="{BB962C8B-B14F-4D97-AF65-F5344CB8AC3E}">
        <p14:creationId xmlns:p14="http://schemas.microsoft.com/office/powerpoint/2010/main" val="35015944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C79419F-6B63-453F-AE4F-68E66EC08A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418" y="911795"/>
            <a:ext cx="4047687" cy="459718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31D0422-7CC3-4D42-A2AC-DE9769FCEA4F}"/>
              </a:ext>
            </a:extLst>
          </p:cNvPr>
          <p:cNvSpPr txBox="1"/>
          <p:nvPr/>
        </p:nvSpPr>
        <p:spPr>
          <a:xfrm>
            <a:off x="1127266" y="5689712"/>
            <a:ext cx="94672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Over clustered, loaded 100 </a:t>
            </a:r>
            <a:r>
              <a:rPr lang="en-US" dirty="0" err="1">
                <a:solidFill>
                  <a:srgbClr val="0070C0"/>
                </a:solidFill>
              </a:rPr>
              <a:t>pM</a:t>
            </a:r>
            <a:r>
              <a:rPr lang="en-US" dirty="0">
                <a:solidFill>
                  <a:srgbClr val="0070C0"/>
                </a:solidFill>
              </a:rPr>
              <a:t> (for 0.5 </a:t>
            </a:r>
            <a:r>
              <a:rPr lang="en-US" dirty="0" err="1">
                <a:solidFill>
                  <a:srgbClr val="0070C0"/>
                </a:solidFill>
              </a:rPr>
              <a:t>nM</a:t>
            </a:r>
            <a:r>
              <a:rPr lang="en-US" dirty="0">
                <a:solidFill>
                  <a:srgbClr val="0070C0"/>
                </a:solidFill>
              </a:rPr>
              <a:t> pool) as per recommendations as per recommendation </a:t>
            </a:r>
          </a:p>
          <a:p>
            <a:r>
              <a:rPr lang="en-US" dirty="0">
                <a:solidFill>
                  <a:srgbClr val="0070C0"/>
                </a:solidFill>
              </a:rPr>
              <a:t>May use 0.45 </a:t>
            </a:r>
            <a:r>
              <a:rPr lang="en-US" dirty="0" err="1">
                <a:solidFill>
                  <a:srgbClr val="0070C0"/>
                </a:solidFill>
              </a:rPr>
              <a:t>nM</a:t>
            </a:r>
            <a:r>
              <a:rPr lang="en-US" dirty="0">
                <a:solidFill>
                  <a:srgbClr val="0070C0"/>
                </a:solidFill>
              </a:rPr>
              <a:t> pool to load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8928E1-3587-4E44-828C-3BFFA7D940B0}"/>
              </a:ext>
            </a:extLst>
          </p:cNvPr>
          <p:cNvSpPr txBox="1"/>
          <p:nvPr/>
        </p:nvSpPr>
        <p:spPr>
          <a:xfrm>
            <a:off x="331418" y="182912"/>
            <a:ext cx="34224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  <a:latin typeface="+mj-lt"/>
              </a:rPr>
              <a:t>Clustering on </a:t>
            </a:r>
            <a:r>
              <a:rPr lang="en-US" sz="2800" dirty="0" err="1">
                <a:solidFill>
                  <a:srgbClr val="0070C0"/>
                </a:solidFill>
                <a:latin typeface="+mj-lt"/>
              </a:rPr>
              <a:t>Flowcell</a:t>
            </a:r>
            <a:r>
              <a:rPr lang="en-US" sz="2800" dirty="0">
                <a:solidFill>
                  <a:srgbClr val="0070C0"/>
                </a:solidFill>
                <a:latin typeface="+mj-lt"/>
              </a:rPr>
              <a:t>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B17787-C838-4346-8CCE-B3739F6B5B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6613" y="1246731"/>
            <a:ext cx="4265561" cy="435261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71832AE-F49C-4957-9503-108FBFD8B6F4}"/>
              </a:ext>
            </a:extLst>
          </p:cNvPr>
          <p:cNvSpPr txBox="1"/>
          <p:nvPr/>
        </p:nvSpPr>
        <p:spPr>
          <a:xfrm>
            <a:off x="5237825" y="610587"/>
            <a:ext cx="2135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Run quality per cycle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7A84416-1493-420D-A57A-BDD8EAF71343}"/>
              </a:ext>
            </a:extLst>
          </p:cNvPr>
          <p:cNvSpPr/>
          <p:nvPr/>
        </p:nvSpPr>
        <p:spPr>
          <a:xfrm>
            <a:off x="1127266" y="6336043"/>
            <a:ext cx="56330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Recommended batch size: 16 samples for SP and 32 for S1</a:t>
            </a:r>
          </a:p>
        </p:txBody>
      </p:sp>
    </p:spTree>
    <p:extLst>
      <p:ext uri="{BB962C8B-B14F-4D97-AF65-F5344CB8AC3E}">
        <p14:creationId xmlns:p14="http://schemas.microsoft.com/office/powerpoint/2010/main" val="22294640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41A1ED0-77DB-4857-B034-AEE6549D45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227" y="936454"/>
            <a:ext cx="4792455" cy="22950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EB31B1F-7200-4697-BE5C-58162413B5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228" y="3704861"/>
            <a:ext cx="5040552" cy="277583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2192B7C-C79F-433D-9268-BDA05363C1E7}"/>
              </a:ext>
            </a:extLst>
          </p:cNvPr>
          <p:cNvSpPr txBox="1"/>
          <p:nvPr/>
        </p:nvSpPr>
        <p:spPr>
          <a:xfrm>
            <a:off x="2237173" y="346229"/>
            <a:ext cx="627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FFPE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AE98521-6D1A-4BD1-97B7-041E193103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9849" y="3630081"/>
            <a:ext cx="4910823" cy="292539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F6781A4-192F-47D9-9654-798D521912FC}"/>
              </a:ext>
            </a:extLst>
          </p:cNvPr>
          <p:cNvSpPr txBox="1"/>
          <p:nvPr/>
        </p:nvSpPr>
        <p:spPr>
          <a:xfrm>
            <a:off x="8568432" y="302523"/>
            <a:ext cx="801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Globin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E63BDA2-667B-4318-B5E8-20405BAB9B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9849" y="888179"/>
            <a:ext cx="4792456" cy="2525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6054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8509779-9443-4FE5-8AAE-E2BB64E495BD}"/>
              </a:ext>
            </a:extLst>
          </p:cNvPr>
          <p:cNvSpPr txBox="1"/>
          <p:nvPr/>
        </p:nvSpPr>
        <p:spPr>
          <a:xfrm>
            <a:off x="1313895" y="1251750"/>
            <a:ext cx="7937814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Utilities for WTS</a:t>
            </a:r>
          </a:p>
          <a:p>
            <a:endParaRPr lang="en-US" sz="3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Future-proof : No need to revalidate for each diseases and changing biomarkers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User-friendly workflow compared to Solid RNA (</a:t>
            </a:r>
            <a:r>
              <a:rPr lang="en-US" dirty="0" err="1"/>
              <a:t>Exom</a:t>
            </a:r>
            <a:r>
              <a:rPr lang="en-US" dirty="0"/>
              <a:t> capture)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Initial assessment indicates it can be cheaper as well for per sample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48646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21B25A7-3DA9-4E5C-97C1-345FCD36CA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5718261"/>
              </p:ext>
            </p:extLst>
          </p:nvPr>
        </p:nvGraphicFramePr>
        <p:xfrm>
          <a:off x="536359" y="855230"/>
          <a:ext cx="10515601" cy="3774517"/>
        </p:xfrm>
        <a:graphic>
          <a:graphicData uri="http://schemas.openxmlformats.org/drawingml/2006/table">
            <a:tbl>
              <a:tblPr/>
              <a:tblGrid>
                <a:gridCol w="2442333">
                  <a:extLst>
                    <a:ext uri="{9D8B030D-6E8A-4147-A177-3AD203B41FA5}">
                      <a16:colId xmlns:a16="http://schemas.microsoft.com/office/drawing/2014/main" val="1925481470"/>
                    </a:ext>
                  </a:extLst>
                </a:gridCol>
                <a:gridCol w="893261">
                  <a:extLst>
                    <a:ext uri="{9D8B030D-6E8A-4147-A177-3AD203B41FA5}">
                      <a16:colId xmlns:a16="http://schemas.microsoft.com/office/drawing/2014/main" val="583560158"/>
                    </a:ext>
                  </a:extLst>
                </a:gridCol>
                <a:gridCol w="701040">
                  <a:extLst>
                    <a:ext uri="{9D8B030D-6E8A-4147-A177-3AD203B41FA5}">
                      <a16:colId xmlns:a16="http://schemas.microsoft.com/office/drawing/2014/main" val="3512728868"/>
                    </a:ext>
                  </a:extLst>
                </a:gridCol>
                <a:gridCol w="497512">
                  <a:extLst>
                    <a:ext uri="{9D8B030D-6E8A-4147-A177-3AD203B41FA5}">
                      <a16:colId xmlns:a16="http://schemas.microsoft.com/office/drawing/2014/main" val="2656138406"/>
                    </a:ext>
                  </a:extLst>
                </a:gridCol>
                <a:gridCol w="474898">
                  <a:extLst>
                    <a:ext uri="{9D8B030D-6E8A-4147-A177-3AD203B41FA5}">
                      <a16:colId xmlns:a16="http://schemas.microsoft.com/office/drawing/2014/main" val="1723581627"/>
                    </a:ext>
                  </a:extLst>
                </a:gridCol>
                <a:gridCol w="474898">
                  <a:extLst>
                    <a:ext uri="{9D8B030D-6E8A-4147-A177-3AD203B41FA5}">
                      <a16:colId xmlns:a16="http://schemas.microsoft.com/office/drawing/2014/main" val="2836540514"/>
                    </a:ext>
                  </a:extLst>
                </a:gridCol>
                <a:gridCol w="432497">
                  <a:extLst>
                    <a:ext uri="{9D8B030D-6E8A-4147-A177-3AD203B41FA5}">
                      <a16:colId xmlns:a16="http://schemas.microsoft.com/office/drawing/2014/main" val="358535257"/>
                    </a:ext>
                  </a:extLst>
                </a:gridCol>
                <a:gridCol w="610584">
                  <a:extLst>
                    <a:ext uri="{9D8B030D-6E8A-4147-A177-3AD203B41FA5}">
                      <a16:colId xmlns:a16="http://schemas.microsoft.com/office/drawing/2014/main" val="1112404175"/>
                    </a:ext>
                  </a:extLst>
                </a:gridCol>
                <a:gridCol w="531433">
                  <a:extLst>
                    <a:ext uri="{9D8B030D-6E8A-4147-A177-3AD203B41FA5}">
                      <a16:colId xmlns:a16="http://schemas.microsoft.com/office/drawing/2014/main" val="4267752253"/>
                    </a:ext>
                  </a:extLst>
                </a:gridCol>
                <a:gridCol w="636024">
                  <a:extLst>
                    <a:ext uri="{9D8B030D-6E8A-4147-A177-3AD203B41FA5}">
                      <a16:colId xmlns:a16="http://schemas.microsoft.com/office/drawing/2014/main" val="3534345232"/>
                    </a:ext>
                  </a:extLst>
                </a:gridCol>
                <a:gridCol w="1040253">
                  <a:extLst>
                    <a:ext uri="{9D8B030D-6E8A-4147-A177-3AD203B41FA5}">
                      <a16:colId xmlns:a16="http://schemas.microsoft.com/office/drawing/2014/main" val="2415192903"/>
                    </a:ext>
                  </a:extLst>
                </a:gridCol>
                <a:gridCol w="474898">
                  <a:extLst>
                    <a:ext uri="{9D8B030D-6E8A-4147-A177-3AD203B41FA5}">
                      <a16:colId xmlns:a16="http://schemas.microsoft.com/office/drawing/2014/main" val="3301077677"/>
                    </a:ext>
                  </a:extLst>
                </a:gridCol>
                <a:gridCol w="873473">
                  <a:extLst>
                    <a:ext uri="{9D8B030D-6E8A-4147-A177-3AD203B41FA5}">
                      <a16:colId xmlns:a16="http://schemas.microsoft.com/office/drawing/2014/main" val="2529122696"/>
                    </a:ext>
                  </a:extLst>
                </a:gridCol>
                <a:gridCol w="432497">
                  <a:extLst>
                    <a:ext uri="{9D8B030D-6E8A-4147-A177-3AD203B41FA5}">
                      <a16:colId xmlns:a16="http://schemas.microsoft.com/office/drawing/2014/main" val="1442578588"/>
                    </a:ext>
                  </a:extLst>
                </a:gridCol>
              </a:tblGrid>
              <a:tr h="16978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Sample Name</a:t>
                      </a:r>
                    </a:p>
                  </a:txBody>
                  <a:tcPr marL="8489" marR="8489" marT="84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M Input reads</a:t>
                      </a:r>
                    </a:p>
                  </a:txBody>
                  <a:tcPr marL="8489" marR="8489" marT="848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Raw depth</a:t>
                      </a:r>
                    </a:p>
                  </a:txBody>
                  <a:tcPr marL="8489" marR="8489" marT="848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Paired</a:t>
                      </a:r>
                    </a:p>
                  </a:txBody>
                  <a:tcPr marL="8489" marR="8489" marT="848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QC-fail</a:t>
                      </a:r>
                    </a:p>
                  </a:txBody>
                  <a:tcPr marL="8489" marR="8489" marT="848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Unmap</a:t>
                      </a:r>
                    </a:p>
                  </a:txBody>
                  <a:tcPr marL="8489" marR="8489" marT="848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Dup</a:t>
                      </a:r>
                    </a:p>
                  </a:txBody>
                  <a:tcPr marL="8489" marR="8489" marT="848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Prop pair</a:t>
                      </a:r>
                    </a:p>
                  </a:txBody>
                  <a:tcPr marL="8489" marR="8489" marT="848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Discord</a:t>
                      </a:r>
                    </a:p>
                  </a:txBody>
                  <a:tcPr marL="8489" marR="8489" marT="848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Singleton</a:t>
                      </a:r>
                    </a:p>
                  </a:txBody>
                  <a:tcPr marL="8489" marR="8489" marT="848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Diff chr, MQ⩾10</a:t>
                      </a:r>
                    </a:p>
                  </a:txBody>
                  <a:tcPr marL="8489" marR="8489" marT="848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Med IS</a:t>
                      </a:r>
                    </a:p>
                  </a:txBody>
                  <a:tcPr marL="8489" marR="8489" marT="848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M Alignments</a:t>
                      </a:r>
                    </a:p>
                  </a:txBody>
                  <a:tcPr marL="8489" marR="8489" marT="848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Sec'ry</a:t>
                      </a:r>
                    </a:p>
                  </a:txBody>
                  <a:tcPr marL="8489" marR="8489" marT="8489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67788657"/>
                  </a:ext>
                </a:extLst>
              </a:tr>
              <a:tr h="169789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1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Ilm_MOL22-013125-100ng_26348371018</a:t>
                      </a:r>
                    </a:p>
                  </a:txBody>
                  <a:tcPr marL="8489" marR="8489" marT="8489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96.9</a:t>
                      </a:r>
                    </a:p>
                  </a:txBody>
                  <a:tcPr marL="8489" marR="8489" marT="848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2.5 x</a:t>
                      </a:r>
                    </a:p>
                  </a:txBody>
                  <a:tcPr marL="8489" marR="8489" marT="848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100.00%</a:t>
                      </a:r>
                    </a:p>
                  </a:txBody>
                  <a:tcPr marL="8489" marR="8489" marT="848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0.00%</a:t>
                      </a:r>
                    </a:p>
                  </a:txBody>
                  <a:tcPr marL="8489" marR="8489" marT="848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0.80%</a:t>
                      </a:r>
                    </a:p>
                  </a:txBody>
                  <a:tcPr marL="8489" marR="8489" marT="848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31.70%</a:t>
                      </a:r>
                    </a:p>
                  </a:txBody>
                  <a:tcPr marL="8489" marR="8489" marT="848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BD7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96.50%</a:t>
                      </a:r>
                    </a:p>
                  </a:txBody>
                  <a:tcPr marL="8489" marR="8489" marT="848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2.58%</a:t>
                      </a:r>
                    </a:p>
                  </a:txBody>
                  <a:tcPr marL="8489" marR="8489" marT="848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0.12%</a:t>
                      </a:r>
                    </a:p>
                  </a:txBody>
                  <a:tcPr marL="8489" marR="8489" marT="848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1.85%</a:t>
                      </a:r>
                    </a:p>
                  </a:txBody>
                  <a:tcPr marL="8489" marR="8489" marT="848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130</a:t>
                      </a:r>
                    </a:p>
                  </a:txBody>
                  <a:tcPr marL="8489" marR="8489" marT="848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120</a:t>
                      </a:r>
                    </a:p>
                  </a:txBody>
                  <a:tcPr marL="8489" marR="8489" marT="848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19.28%</a:t>
                      </a:r>
                    </a:p>
                  </a:txBody>
                  <a:tcPr marL="8489" marR="8489" marT="8489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4765602"/>
                  </a:ext>
                </a:extLst>
              </a:tr>
              <a:tr h="169789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1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Ilm_MOL22-013125-100ng_26348371021</a:t>
                      </a:r>
                    </a:p>
                  </a:txBody>
                  <a:tcPr marL="8489" marR="8489" marT="8489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97.1</a:t>
                      </a:r>
                    </a:p>
                  </a:txBody>
                  <a:tcPr marL="8489" marR="8489" marT="848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2.5 x</a:t>
                      </a:r>
                    </a:p>
                  </a:txBody>
                  <a:tcPr marL="8489" marR="8489" marT="848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100.00%</a:t>
                      </a:r>
                    </a:p>
                  </a:txBody>
                  <a:tcPr marL="8489" marR="8489" marT="848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0.00%</a:t>
                      </a:r>
                    </a:p>
                  </a:txBody>
                  <a:tcPr marL="8489" marR="8489" marT="848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0.80%</a:t>
                      </a:r>
                    </a:p>
                  </a:txBody>
                  <a:tcPr marL="8489" marR="8489" marT="848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32.60%</a:t>
                      </a:r>
                    </a:p>
                  </a:txBody>
                  <a:tcPr marL="8489" marR="8489" marT="848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4DA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96.40%</a:t>
                      </a:r>
                    </a:p>
                  </a:txBody>
                  <a:tcPr marL="8489" marR="8489" marT="848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2.59%</a:t>
                      </a:r>
                    </a:p>
                  </a:txBody>
                  <a:tcPr marL="8489" marR="8489" marT="848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0.16%</a:t>
                      </a:r>
                    </a:p>
                  </a:txBody>
                  <a:tcPr marL="8489" marR="8489" marT="848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1.85%</a:t>
                      </a:r>
                    </a:p>
                  </a:txBody>
                  <a:tcPr marL="8489" marR="8489" marT="848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139</a:t>
                      </a:r>
                    </a:p>
                  </a:txBody>
                  <a:tcPr marL="8489" marR="8489" marT="848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120.3</a:t>
                      </a:r>
                    </a:p>
                  </a:txBody>
                  <a:tcPr marL="8489" marR="8489" marT="848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19.26%</a:t>
                      </a:r>
                    </a:p>
                  </a:txBody>
                  <a:tcPr marL="8489" marR="8489" marT="8489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8130116"/>
                  </a:ext>
                </a:extLst>
              </a:tr>
              <a:tr h="16978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Sample Name</a:t>
                      </a:r>
                    </a:p>
                  </a:txBody>
                  <a:tcPr marL="8489" marR="8489" marT="84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M Input reads</a:t>
                      </a:r>
                    </a:p>
                  </a:txBody>
                  <a:tcPr marL="8489" marR="8489" marT="84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Raw depth</a:t>
                      </a:r>
                    </a:p>
                  </a:txBody>
                  <a:tcPr marL="8489" marR="8489" marT="84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Paired</a:t>
                      </a:r>
                    </a:p>
                  </a:txBody>
                  <a:tcPr marL="8489" marR="8489" marT="84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QC-fail</a:t>
                      </a:r>
                    </a:p>
                  </a:txBody>
                  <a:tcPr marL="8489" marR="8489" marT="84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Unmap</a:t>
                      </a:r>
                    </a:p>
                  </a:txBody>
                  <a:tcPr marL="8489" marR="8489" marT="84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Dup</a:t>
                      </a:r>
                    </a:p>
                  </a:txBody>
                  <a:tcPr marL="8489" marR="8489" marT="84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Prop pair</a:t>
                      </a:r>
                    </a:p>
                  </a:txBody>
                  <a:tcPr marL="8489" marR="8489" marT="84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Discord</a:t>
                      </a:r>
                    </a:p>
                  </a:txBody>
                  <a:tcPr marL="8489" marR="8489" marT="84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Singleton</a:t>
                      </a:r>
                    </a:p>
                  </a:txBody>
                  <a:tcPr marL="8489" marR="8489" marT="84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Diff chr, MQ⩾10</a:t>
                      </a:r>
                    </a:p>
                  </a:txBody>
                  <a:tcPr marL="8489" marR="8489" marT="84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Med IS</a:t>
                      </a:r>
                    </a:p>
                  </a:txBody>
                  <a:tcPr marL="8489" marR="8489" marT="84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M Alignments</a:t>
                      </a:r>
                    </a:p>
                  </a:txBody>
                  <a:tcPr marL="8489" marR="8489" marT="84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Sec'ry</a:t>
                      </a:r>
                    </a:p>
                  </a:txBody>
                  <a:tcPr marL="8489" marR="8489" marT="8489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2764642"/>
                  </a:ext>
                </a:extLst>
              </a:tr>
              <a:tr h="169789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1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Ilm_MOL22-013125-50ng_26348404469</a:t>
                      </a:r>
                    </a:p>
                  </a:txBody>
                  <a:tcPr marL="8489" marR="8489" marT="8489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60</a:t>
                      </a:r>
                    </a:p>
                  </a:txBody>
                  <a:tcPr marL="8489" marR="8489" marT="848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1.5 x</a:t>
                      </a:r>
                    </a:p>
                  </a:txBody>
                  <a:tcPr marL="8489" marR="8489" marT="848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100.00%</a:t>
                      </a:r>
                    </a:p>
                  </a:txBody>
                  <a:tcPr marL="8489" marR="8489" marT="848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0.00%</a:t>
                      </a:r>
                    </a:p>
                  </a:txBody>
                  <a:tcPr marL="8489" marR="8489" marT="848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1.40%</a:t>
                      </a:r>
                    </a:p>
                  </a:txBody>
                  <a:tcPr marL="8489" marR="8489" marT="848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30.20%</a:t>
                      </a:r>
                    </a:p>
                  </a:txBody>
                  <a:tcPr marL="8489" marR="8489" marT="848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CD3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97.00%</a:t>
                      </a:r>
                    </a:p>
                  </a:txBody>
                  <a:tcPr marL="8489" marR="8489" marT="848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1.57%</a:t>
                      </a:r>
                    </a:p>
                  </a:txBody>
                  <a:tcPr marL="8489" marR="8489" marT="848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0.11%</a:t>
                      </a:r>
                    </a:p>
                  </a:txBody>
                  <a:tcPr marL="8489" marR="8489" marT="848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0.98%</a:t>
                      </a:r>
                    </a:p>
                  </a:txBody>
                  <a:tcPr marL="8489" marR="8489" marT="848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134</a:t>
                      </a:r>
                    </a:p>
                  </a:txBody>
                  <a:tcPr marL="8489" marR="8489" marT="848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78.9</a:t>
                      </a:r>
                    </a:p>
                  </a:txBody>
                  <a:tcPr marL="8489" marR="8489" marT="848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24.42%</a:t>
                      </a:r>
                    </a:p>
                  </a:txBody>
                  <a:tcPr marL="8489" marR="8489" marT="8489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37196617"/>
                  </a:ext>
                </a:extLst>
              </a:tr>
              <a:tr h="169789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1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Ilm_MOL22-013125-50ng_26348404470</a:t>
                      </a:r>
                    </a:p>
                  </a:txBody>
                  <a:tcPr marL="8489" marR="8489" marT="8489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60.1</a:t>
                      </a:r>
                    </a:p>
                  </a:txBody>
                  <a:tcPr marL="8489" marR="8489" marT="848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1.5 x</a:t>
                      </a:r>
                    </a:p>
                  </a:txBody>
                  <a:tcPr marL="8489" marR="8489" marT="848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100.00%</a:t>
                      </a:r>
                    </a:p>
                  </a:txBody>
                  <a:tcPr marL="8489" marR="8489" marT="848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0.00%</a:t>
                      </a:r>
                    </a:p>
                  </a:txBody>
                  <a:tcPr marL="8489" marR="8489" marT="848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1.40%</a:t>
                      </a:r>
                    </a:p>
                  </a:txBody>
                  <a:tcPr marL="8489" marR="8489" marT="848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31.10%</a:t>
                      </a:r>
                    </a:p>
                  </a:txBody>
                  <a:tcPr marL="8489" marR="8489" marT="848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5D5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96.90%</a:t>
                      </a:r>
                    </a:p>
                  </a:txBody>
                  <a:tcPr marL="8489" marR="8489" marT="848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1.58%</a:t>
                      </a:r>
                    </a:p>
                  </a:txBody>
                  <a:tcPr marL="8489" marR="8489" marT="848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0.14%</a:t>
                      </a:r>
                    </a:p>
                  </a:txBody>
                  <a:tcPr marL="8489" marR="8489" marT="848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0.98%</a:t>
                      </a:r>
                    </a:p>
                  </a:txBody>
                  <a:tcPr marL="8489" marR="8489" marT="848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130</a:t>
                      </a:r>
                    </a:p>
                  </a:txBody>
                  <a:tcPr marL="8489" marR="8489" marT="848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79</a:t>
                      </a:r>
                    </a:p>
                  </a:txBody>
                  <a:tcPr marL="8489" marR="8489" marT="848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24.40%</a:t>
                      </a:r>
                    </a:p>
                  </a:txBody>
                  <a:tcPr marL="8489" marR="8489" marT="8489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8524596"/>
                  </a:ext>
                </a:extLst>
              </a:tr>
              <a:tr h="16978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Sample Name</a:t>
                      </a:r>
                    </a:p>
                  </a:txBody>
                  <a:tcPr marL="8489" marR="8489" marT="84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M Input reads</a:t>
                      </a:r>
                    </a:p>
                  </a:txBody>
                  <a:tcPr marL="8489" marR="8489" marT="84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Raw depth</a:t>
                      </a:r>
                    </a:p>
                  </a:txBody>
                  <a:tcPr marL="8489" marR="8489" marT="84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Paired</a:t>
                      </a:r>
                    </a:p>
                  </a:txBody>
                  <a:tcPr marL="8489" marR="8489" marT="84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QC-fail</a:t>
                      </a:r>
                    </a:p>
                  </a:txBody>
                  <a:tcPr marL="8489" marR="8489" marT="84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Unmap</a:t>
                      </a:r>
                    </a:p>
                  </a:txBody>
                  <a:tcPr marL="8489" marR="8489" marT="84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Dup</a:t>
                      </a:r>
                    </a:p>
                  </a:txBody>
                  <a:tcPr marL="8489" marR="8489" marT="84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Prop pair</a:t>
                      </a:r>
                    </a:p>
                  </a:txBody>
                  <a:tcPr marL="8489" marR="8489" marT="84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Discord</a:t>
                      </a:r>
                    </a:p>
                  </a:txBody>
                  <a:tcPr marL="8489" marR="8489" marT="84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Singleton</a:t>
                      </a:r>
                    </a:p>
                  </a:txBody>
                  <a:tcPr marL="8489" marR="8489" marT="84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Diff chr, MQ⩾10</a:t>
                      </a:r>
                    </a:p>
                  </a:txBody>
                  <a:tcPr marL="8489" marR="8489" marT="84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Med IS</a:t>
                      </a:r>
                    </a:p>
                  </a:txBody>
                  <a:tcPr marL="8489" marR="8489" marT="84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M Alignments</a:t>
                      </a:r>
                    </a:p>
                  </a:txBody>
                  <a:tcPr marL="8489" marR="8489" marT="84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 err="1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Sec'ry</a:t>
                      </a:r>
                      <a:endParaRPr lang="en-US" sz="1000" b="1" i="0" u="none" strike="noStrike" dirty="0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489" marR="8489" marT="8489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395873"/>
                  </a:ext>
                </a:extLst>
              </a:tr>
              <a:tr h="169789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1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Ilm_MOL22-013125-25ng_26348405440</a:t>
                      </a:r>
                    </a:p>
                  </a:txBody>
                  <a:tcPr marL="8489" marR="8489" marT="8489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89.3</a:t>
                      </a:r>
                    </a:p>
                  </a:txBody>
                  <a:tcPr marL="8489" marR="8489" marT="848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2.3 x</a:t>
                      </a:r>
                    </a:p>
                  </a:txBody>
                  <a:tcPr marL="8489" marR="8489" marT="848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100.00%</a:t>
                      </a:r>
                    </a:p>
                  </a:txBody>
                  <a:tcPr marL="8489" marR="8489" marT="848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0.00%</a:t>
                      </a:r>
                    </a:p>
                  </a:txBody>
                  <a:tcPr marL="8489" marR="8489" marT="848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1.10%</a:t>
                      </a:r>
                    </a:p>
                  </a:txBody>
                  <a:tcPr marL="8489" marR="8489" marT="848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40.90%</a:t>
                      </a:r>
                    </a:p>
                  </a:txBody>
                  <a:tcPr marL="8489" marR="8489" marT="848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2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97.30%</a:t>
                      </a:r>
                    </a:p>
                  </a:txBody>
                  <a:tcPr marL="8489" marR="8489" marT="848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1.54%</a:t>
                      </a:r>
                    </a:p>
                  </a:txBody>
                  <a:tcPr marL="8489" marR="8489" marT="848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0.09%</a:t>
                      </a:r>
                    </a:p>
                  </a:txBody>
                  <a:tcPr marL="8489" marR="8489" marT="848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0.99%</a:t>
                      </a:r>
                    </a:p>
                  </a:txBody>
                  <a:tcPr marL="8489" marR="8489" marT="848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137</a:t>
                      </a:r>
                    </a:p>
                  </a:txBody>
                  <a:tcPr marL="8489" marR="8489" marT="848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115.2</a:t>
                      </a:r>
                    </a:p>
                  </a:txBody>
                  <a:tcPr marL="8489" marR="8489" marT="848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22.81%</a:t>
                      </a:r>
                    </a:p>
                  </a:txBody>
                  <a:tcPr marL="8489" marR="8489" marT="8489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46736652"/>
                  </a:ext>
                </a:extLst>
              </a:tr>
              <a:tr h="169789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1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Ilm_MOL22-013125-25ng_26348405441</a:t>
                      </a:r>
                    </a:p>
                  </a:txBody>
                  <a:tcPr marL="8489" marR="8489" marT="8489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89.3</a:t>
                      </a:r>
                    </a:p>
                  </a:txBody>
                  <a:tcPr marL="8489" marR="8489" marT="848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2.3 x</a:t>
                      </a:r>
                    </a:p>
                  </a:txBody>
                  <a:tcPr marL="8489" marR="8489" marT="848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100.00%</a:t>
                      </a:r>
                    </a:p>
                  </a:txBody>
                  <a:tcPr marL="8489" marR="8489" marT="848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0.00%</a:t>
                      </a:r>
                    </a:p>
                  </a:txBody>
                  <a:tcPr marL="8489" marR="8489" marT="848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1.10%</a:t>
                      </a:r>
                    </a:p>
                  </a:txBody>
                  <a:tcPr marL="8489" marR="8489" marT="848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42.60%</a:t>
                      </a:r>
                    </a:p>
                  </a:txBody>
                  <a:tcPr marL="8489" marR="8489" marT="848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B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97.20%</a:t>
                      </a:r>
                    </a:p>
                  </a:txBody>
                  <a:tcPr marL="8489" marR="8489" marT="848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1.55%</a:t>
                      </a:r>
                    </a:p>
                  </a:txBody>
                  <a:tcPr marL="8489" marR="8489" marT="848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0.11%</a:t>
                      </a:r>
                    </a:p>
                  </a:txBody>
                  <a:tcPr marL="8489" marR="8489" marT="848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0.98%</a:t>
                      </a:r>
                    </a:p>
                  </a:txBody>
                  <a:tcPr marL="8489" marR="8489" marT="848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139</a:t>
                      </a:r>
                    </a:p>
                  </a:txBody>
                  <a:tcPr marL="8489" marR="8489" marT="848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115.3</a:t>
                      </a:r>
                    </a:p>
                  </a:txBody>
                  <a:tcPr marL="8489" marR="8489" marT="848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22.83%</a:t>
                      </a:r>
                    </a:p>
                  </a:txBody>
                  <a:tcPr marL="8489" marR="8489" marT="8489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91627987"/>
                  </a:ext>
                </a:extLst>
              </a:tr>
              <a:tr h="208948"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89" marR="8489" marT="848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89" marR="8489" marT="848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89" marR="8489" marT="848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89" marR="8489" marT="848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89" marR="8489" marT="848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89" marR="8489" marT="848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89" marR="8489" marT="848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89" marR="8489" marT="848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89" marR="8489" marT="848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89" marR="8489" marT="848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89" marR="8489" marT="848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89" marR="8489" marT="848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89" marR="8489" marT="848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89" marR="8489" marT="848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5325041"/>
                  </a:ext>
                </a:extLst>
              </a:tr>
              <a:tr h="16978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Sample Name</a:t>
                      </a:r>
                    </a:p>
                  </a:txBody>
                  <a:tcPr marL="8489" marR="8489" marT="84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M Input reads</a:t>
                      </a:r>
                    </a:p>
                  </a:txBody>
                  <a:tcPr marL="8489" marR="8489" marT="848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Raw depth</a:t>
                      </a:r>
                    </a:p>
                  </a:txBody>
                  <a:tcPr marL="8489" marR="8489" marT="848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Paired</a:t>
                      </a:r>
                    </a:p>
                  </a:txBody>
                  <a:tcPr marL="8489" marR="8489" marT="848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QC-fail</a:t>
                      </a:r>
                    </a:p>
                  </a:txBody>
                  <a:tcPr marL="8489" marR="8489" marT="848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Unmap</a:t>
                      </a:r>
                    </a:p>
                  </a:txBody>
                  <a:tcPr marL="8489" marR="8489" marT="848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Dup</a:t>
                      </a:r>
                    </a:p>
                  </a:txBody>
                  <a:tcPr marL="8489" marR="8489" marT="848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Prop pair</a:t>
                      </a:r>
                    </a:p>
                  </a:txBody>
                  <a:tcPr marL="8489" marR="8489" marT="848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Discord</a:t>
                      </a:r>
                    </a:p>
                  </a:txBody>
                  <a:tcPr marL="8489" marR="8489" marT="848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Singleton</a:t>
                      </a:r>
                    </a:p>
                  </a:txBody>
                  <a:tcPr marL="8489" marR="8489" marT="848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Diff chr, MQ⩾10</a:t>
                      </a:r>
                    </a:p>
                  </a:txBody>
                  <a:tcPr marL="8489" marR="8489" marT="848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Med IS</a:t>
                      </a:r>
                    </a:p>
                  </a:txBody>
                  <a:tcPr marL="8489" marR="8489" marT="848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M Alignments</a:t>
                      </a:r>
                    </a:p>
                  </a:txBody>
                  <a:tcPr marL="8489" marR="8489" marT="848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Sec'ry</a:t>
                      </a:r>
                    </a:p>
                  </a:txBody>
                  <a:tcPr marL="8489" marR="8489" marT="8489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56229889"/>
                  </a:ext>
                </a:extLst>
              </a:tr>
              <a:tr h="169789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1" i="0" u="none" strike="noStrike" dirty="0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Ilm_NTP21-045543-100ng_26348429846</a:t>
                      </a:r>
                    </a:p>
                  </a:txBody>
                  <a:tcPr marL="8489" marR="8489" marT="8489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58.4</a:t>
                      </a:r>
                    </a:p>
                  </a:txBody>
                  <a:tcPr marL="8489" marR="8489" marT="848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1.5 x</a:t>
                      </a:r>
                    </a:p>
                  </a:txBody>
                  <a:tcPr marL="8489" marR="8489" marT="848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100.00%</a:t>
                      </a:r>
                    </a:p>
                  </a:txBody>
                  <a:tcPr marL="8489" marR="8489" marT="848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0.00%</a:t>
                      </a:r>
                    </a:p>
                  </a:txBody>
                  <a:tcPr marL="8489" marR="8489" marT="848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0.50%</a:t>
                      </a:r>
                    </a:p>
                  </a:txBody>
                  <a:tcPr marL="8489" marR="8489" marT="848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22.70%</a:t>
                      </a:r>
                    </a:p>
                  </a:txBody>
                  <a:tcPr marL="8489" marR="8489" marT="848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96.50%</a:t>
                      </a:r>
                    </a:p>
                  </a:txBody>
                  <a:tcPr marL="8489" marR="8489" marT="848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2.88%</a:t>
                      </a:r>
                    </a:p>
                  </a:txBody>
                  <a:tcPr marL="8489" marR="8489" marT="848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0.12%</a:t>
                      </a:r>
                    </a:p>
                  </a:txBody>
                  <a:tcPr marL="8489" marR="8489" marT="848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2.26%</a:t>
                      </a:r>
                    </a:p>
                  </a:txBody>
                  <a:tcPr marL="8489" marR="8489" marT="848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136</a:t>
                      </a:r>
                    </a:p>
                  </a:txBody>
                  <a:tcPr marL="8489" marR="8489" marT="848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66.4</a:t>
                      </a:r>
                    </a:p>
                  </a:txBody>
                  <a:tcPr marL="8489" marR="8489" marT="848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12.00%</a:t>
                      </a:r>
                    </a:p>
                  </a:txBody>
                  <a:tcPr marL="8489" marR="8489" marT="8489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89494161"/>
                  </a:ext>
                </a:extLst>
              </a:tr>
              <a:tr h="169789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1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Ilm_NTP21-045543-100ng_26348429847</a:t>
                      </a:r>
                    </a:p>
                  </a:txBody>
                  <a:tcPr marL="8489" marR="8489" marT="8489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58.3</a:t>
                      </a:r>
                    </a:p>
                  </a:txBody>
                  <a:tcPr marL="8489" marR="8489" marT="848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1.5 x</a:t>
                      </a:r>
                    </a:p>
                  </a:txBody>
                  <a:tcPr marL="8489" marR="8489" marT="848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100.00%</a:t>
                      </a:r>
                    </a:p>
                  </a:txBody>
                  <a:tcPr marL="8489" marR="8489" marT="848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0.00%</a:t>
                      </a:r>
                    </a:p>
                  </a:txBody>
                  <a:tcPr marL="8489" marR="8489" marT="848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0.60%</a:t>
                      </a:r>
                    </a:p>
                  </a:txBody>
                  <a:tcPr marL="8489" marR="8489" marT="848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23.20%</a:t>
                      </a:r>
                    </a:p>
                  </a:txBody>
                  <a:tcPr marL="8489" marR="8489" marT="848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7BF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96.40%</a:t>
                      </a:r>
                    </a:p>
                  </a:txBody>
                  <a:tcPr marL="8489" marR="8489" marT="848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2.87%</a:t>
                      </a:r>
                    </a:p>
                  </a:txBody>
                  <a:tcPr marL="8489" marR="8489" marT="848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0.15%</a:t>
                      </a:r>
                    </a:p>
                  </a:txBody>
                  <a:tcPr marL="8489" marR="8489" marT="848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2.25%</a:t>
                      </a:r>
                    </a:p>
                  </a:txBody>
                  <a:tcPr marL="8489" marR="8489" marT="848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138</a:t>
                      </a:r>
                    </a:p>
                  </a:txBody>
                  <a:tcPr marL="8489" marR="8489" marT="848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66.4</a:t>
                      </a:r>
                    </a:p>
                  </a:txBody>
                  <a:tcPr marL="8489" marR="8489" marT="848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12.03%</a:t>
                      </a:r>
                    </a:p>
                  </a:txBody>
                  <a:tcPr marL="8489" marR="8489" marT="8489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1545203"/>
                  </a:ext>
                </a:extLst>
              </a:tr>
              <a:tr h="16978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Sample Name</a:t>
                      </a:r>
                    </a:p>
                  </a:txBody>
                  <a:tcPr marL="8489" marR="8489" marT="84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M Input reads</a:t>
                      </a:r>
                    </a:p>
                  </a:txBody>
                  <a:tcPr marL="8489" marR="8489" marT="84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Raw depth</a:t>
                      </a:r>
                    </a:p>
                  </a:txBody>
                  <a:tcPr marL="8489" marR="8489" marT="84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Paired</a:t>
                      </a:r>
                    </a:p>
                  </a:txBody>
                  <a:tcPr marL="8489" marR="8489" marT="84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QC-fail</a:t>
                      </a:r>
                    </a:p>
                  </a:txBody>
                  <a:tcPr marL="8489" marR="8489" marT="84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 err="1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Unmap</a:t>
                      </a:r>
                      <a:endParaRPr lang="en-US" sz="1000" b="1" i="0" u="none" strike="noStrike" dirty="0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489" marR="8489" marT="84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Dup</a:t>
                      </a:r>
                    </a:p>
                  </a:txBody>
                  <a:tcPr marL="8489" marR="8489" marT="84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Prop pair</a:t>
                      </a:r>
                    </a:p>
                  </a:txBody>
                  <a:tcPr marL="8489" marR="8489" marT="84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Discord</a:t>
                      </a:r>
                    </a:p>
                  </a:txBody>
                  <a:tcPr marL="8489" marR="8489" marT="84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Singleton</a:t>
                      </a:r>
                    </a:p>
                  </a:txBody>
                  <a:tcPr marL="8489" marR="8489" marT="84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Diff chr, MQ⩾10</a:t>
                      </a:r>
                    </a:p>
                  </a:txBody>
                  <a:tcPr marL="8489" marR="8489" marT="84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Med IS</a:t>
                      </a:r>
                    </a:p>
                  </a:txBody>
                  <a:tcPr marL="8489" marR="8489" marT="84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M Alignments</a:t>
                      </a:r>
                    </a:p>
                  </a:txBody>
                  <a:tcPr marL="8489" marR="8489" marT="84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Sec'ry</a:t>
                      </a:r>
                    </a:p>
                  </a:txBody>
                  <a:tcPr marL="8489" marR="8489" marT="8489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90580950"/>
                  </a:ext>
                </a:extLst>
              </a:tr>
              <a:tr h="169789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1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Ilm_NTP21-045543-50ng_26348466259</a:t>
                      </a:r>
                    </a:p>
                  </a:txBody>
                  <a:tcPr marL="8489" marR="8489" marT="8489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82.2</a:t>
                      </a:r>
                    </a:p>
                  </a:txBody>
                  <a:tcPr marL="8489" marR="8489" marT="848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2.1 x</a:t>
                      </a:r>
                    </a:p>
                  </a:txBody>
                  <a:tcPr marL="8489" marR="8489" marT="848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100.00%</a:t>
                      </a:r>
                    </a:p>
                  </a:txBody>
                  <a:tcPr marL="8489" marR="8489" marT="848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0.00%</a:t>
                      </a:r>
                    </a:p>
                  </a:txBody>
                  <a:tcPr marL="8489" marR="8489" marT="848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0.80%</a:t>
                      </a:r>
                    </a:p>
                  </a:txBody>
                  <a:tcPr marL="8489" marR="8489" marT="848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29.50%</a:t>
                      </a:r>
                    </a:p>
                  </a:txBody>
                  <a:tcPr marL="8489" marR="8489" marT="848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5D1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96.50%</a:t>
                      </a:r>
                    </a:p>
                  </a:txBody>
                  <a:tcPr marL="8489" marR="8489" marT="848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2.56%</a:t>
                      </a:r>
                    </a:p>
                  </a:txBody>
                  <a:tcPr marL="8489" marR="8489" marT="848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0.12%</a:t>
                      </a:r>
                    </a:p>
                  </a:txBody>
                  <a:tcPr marL="8489" marR="8489" marT="848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1.99%</a:t>
                      </a:r>
                    </a:p>
                  </a:txBody>
                  <a:tcPr marL="8489" marR="8489" marT="848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138</a:t>
                      </a:r>
                    </a:p>
                  </a:txBody>
                  <a:tcPr marL="8489" marR="8489" marT="848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93.7</a:t>
                      </a:r>
                    </a:p>
                  </a:txBody>
                  <a:tcPr marL="8489" marR="8489" marT="848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12.38%</a:t>
                      </a:r>
                    </a:p>
                  </a:txBody>
                  <a:tcPr marL="8489" marR="8489" marT="8489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2602972"/>
                  </a:ext>
                </a:extLst>
              </a:tr>
              <a:tr h="169789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1" i="0" u="none" strike="noStrike" dirty="0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Ilm_NTP21-045543-50ng_26348466261</a:t>
                      </a:r>
                    </a:p>
                  </a:txBody>
                  <a:tcPr marL="8489" marR="8489" marT="8489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82.2</a:t>
                      </a:r>
                    </a:p>
                  </a:txBody>
                  <a:tcPr marL="8489" marR="8489" marT="848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2.1 x</a:t>
                      </a:r>
                    </a:p>
                  </a:txBody>
                  <a:tcPr marL="8489" marR="8489" marT="848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100.00%</a:t>
                      </a:r>
                    </a:p>
                  </a:txBody>
                  <a:tcPr marL="8489" marR="8489" marT="848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0.00%</a:t>
                      </a:r>
                    </a:p>
                  </a:txBody>
                  <a:tcPr marL="8489" marR="8489" marT="848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0.90%</a:t>
                      </a:r>
                    </a:p>
                  </a:txBody>
                  <a:tcPr marL="8489" marR="8489" marT="848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30.40%</a:t>
                      </a:r>
                    </a:p>
                  </a:txBody>
                  <a:tcPr marL="8489" marR="8489" marT="848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ED3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96.40%</a:t>
                      </a:r>
                    </a:p>
                  </a:txBody>
                  <a:tcPr marL="8489" marR="8489" marT="848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2.57%</a:t>
                      </a:r>
                    </a:p>
                  </a:txBody>
                  <a:tcPr marL="8489" marR="8489" marT="848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0.15%</a:t>
                      </a:r>
                    </a:p>
                  </a:txBody>
                  <a:tcPr marL="8489" marR="8489" marT="848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1.99%</a:t>
                      </a:r>
                    </a:p>
                  </a:txBody>
                  <a:tcPr marL="8489" marR="8489" marT="848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136</a:t>
                      </a:r>
                    </a:p>
                  </a:txBody>
                  <a:tcPr marL="8489" marR="8489" marT="848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93.7</a:t>
                      </a:r>
                    </a:p>
                  </a:txBody>
                  <a:tcPr marL="8489" marR="8489" marT="848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12.38%</a:t>
                      </a:r>
                    </a:p>
                  </a:txBody>
                  <a:tcPr marL="8489" marR="8489" marT="8489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11863690"/>
                  </a:ext>
                </a:extLst>
              </a:tr>
              <a:tr h="16978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Sample Name</a:t>
                      </a:r>
                    </a:p>
                  </a:txBody>
                  <a:tcPr marL="8489" marR="8489" marT="84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M Input reads</a:t>
                      </a:r>
                    </a:p>
                  </a:txBody>
                  <a:tcPr marL="8489" marR="8489" marT="84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Raw depth</a:t>
                      </a:r>
                    </a:p>
                  </a:txBody>
                  <a:tcPr marL="8489" marR="8489" marT="84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Paired</a:t>
                      </a:r>
                    </a:p>
                  </a:txBody>
                  <a:tcPr marL="8489" marR="8489" marT="84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QC-fail</a:t>
                      </a:r>
                    </a:p>
                  </a:txBody>
                  <a:tcPr marL="8489" marR="8489" marT="84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Unmap</a:t>
                      </a:r>
                    </a:p>
                  </a:txBody>
                  <a:tcPr marL="8489" marR="8489" marT="84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Dup</a:t>
                      </a:r>
                    </a:p>
                  </a:txBody>
                  <a:tcPr marL="8489" marR="8489" marT="84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Prop pair</a:t>
                      </a:r>
                    </a:p>
                  </a:txBody>
                  <a:tcPr marL="8489" marR="8489" marT="84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Discord</a:t>
                      </a:r>
                    </a:p>
                  </a:txBody>
                  <a:tcPr marL="8489" marR="8489" marT="84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Singleton</a:t>
                      </a:r>
                    </a:p>
                  </a:txBody>
                  <a:tcPr marL="8489" marR="8489" marT="84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Diff chr, MQ⩾10</a:t>
                      </a:r>
                    </a:p>
                  </a:txBody>
                  <a:tcPr marL="8489" marR="8489" marT="84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Med IS</a:t>
                      </a:r>
                    </a:p>
                  </a:txBody>
                  <a:tcPr marL="8489" marR="8489" marT="84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M Alignments</a:t>
                      </a:r>
                    </a:p>
                  </a:txBody>
                  <a:tcPr marL="8489" marR="8489" marT="84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Sec'ry</a:t>
                      </a:r>
                    </a:p>
                  </a:txBody>
                  <a:tcPr marL="8489" marR="8489" marT="8489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2616033"/>
                  </a:ext>
                </a:extLst>
              </a:tr>
              <a:tr h="169789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1" i="0" u="none" strike="noStrike" dirty="0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Ilm_NTP21-045543-25ng_26348439883</a:t>
                      </a:r>
                    </a:p>
                  </a:txBody>
                  <a:tcPr marL="8489" marR="8489" marT="8489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69.9</a:t>
                      </a:r>
                    </a:p>
                  </a:txBody>
                  <a:tcPr marL="8489" marR="8489" marT="848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1.8 x</a:t>
                      </a:r>
                    </a:p>
                  </a:txBody>
                  <a:tcPr marL="8489" marR="8489" marT="848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100.00%</a:t>
                      </a:r>
                    </a:p>
                  </a:txBody>
                  <a:tcPr marL="8489" marR="8489" marT="848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0.00%</a:t>
                      </a:r>
                    </a:p>
                  </a:txBody>
                  <a:tcPr marL="8489" marR="8489" marT="848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1.20%</a:t>
                      </a:r>
                    </a:p>
                  </a:txBody>
                  <a:tcPr marL="8489" marR="8489" marT="848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33.40%</a:t>
                      </a:r>
                    </a:p>
                  </a:txBody>
                  <a:tcPr marL="8489" marR="8489" marT="848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DC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96.90%</a:t>
                      </a:r>
                    </a:p>
                  </a:txBody>
                  <a:tcPr marL="8489" marR="8489" marT="848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1.75%</a:t>
                      </a:r>
                    </a:p>
                  </a:txBody>
                  <a:tcPr marL="8489" marR="8489" marT="848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0.10%</a:t>
                      </a:r>
                    </a:p>
                  </a:txBody>
                  <a:tcPr marL="8489" marR="8489" marT="848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1.29%</a:t>
                      </a:r>
                    </a:p>
                  </a:txBody>
                  <a:tcPr marL="8489" marR="8489" marT="848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128</a:t>
                      </a:r>
                    </a:p>
                  </a:txBody>
                  <a:tcPr marL="8489" marR="8489" marT="848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80.1</a:t>
                      </a:r>
                    </a:p>
                  </a:txBody>
                  <a:tcPr marL="8489" marR="8489" marT="848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13.21%</a:t>
                      </a:r>
                    </a:p>
                  </a:txBody>
                  <a:tcPr marL="8489" marR="8489" marT="8489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2876796"/>
                  </a:ext>
                </a:extLst>
              </a:tr>
              <a:tr h="169789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1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Ilm_NTP21-045543-25ng_26348439885</a:t>
                      </a:r>
                    </a:p>
                  </a:txBody>
                  <a:tcPr marL="8489" marR="8489" marT="8489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70</a:t>
                      </a:r>
                    </a:p>
                  </a:txBody>
                  <a:tcPr marL="8489" marR="8489" marT="848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1.8 x</a:t>
                      </a:r>
                    </a:p>
                  </a:txBody>
                  <a:tcPr marL="8489" marR="8489" marT="848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100.00%</a:t>
                      </a:r>
                    </a:p>
                  </a:txBody>
                  <a:tcPr marL="8489" marR="8489" marT="848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0.00%</a:t>
                      </a:r>
                    </a:p>
                  </a:txBody>
                  <a:tcPr marL="8489" marR="8489" marT="848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1.30%</a:t>
                      </a:r>
                    </a:p>
                  </a:txBody>
                  <a:tcPr marL="8489" marR="8489" marT="848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34.60%</a:t>
                      </a:r>
                    </a:p>
                  </a:txBody>
                  <a:tcPr marL="8489" marR="8489" marT="848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DF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96.80%</a:t>
                      </a:r>
                    </a:p>
                  </a:txBody>
                  <a:tcPr marL="8489" marR="8489" marT="848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1.75%</a:t>
                      </a:r>
                    </a:p>
                  </a:txBody>
                  <a:tcPr marL="8489" marR="8489" marT="848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0.12%</a:t>
                      </a:r>
                    </a:p>
                  </a:txBody>
                  <a:tcPr marL="8489" marR="8489" marT="848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1.29%</a:t>
                      </a:r>
                    </a:p>
                  </a:txBody>
                  <a:tcPr marL="8489" marR="8489" marT="848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129</a:t>
                      </a:r>
                    </a:p>
                  </a:txBody>
                  <a:tcPr marL="8489" marR="8489" marT="848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80.3</a:t>
                      </a:r>
                    </a:p>
                  </a:txBody>
                  <a:tcPr marL="8489" marR="8489" marT="848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13.20%</a:t>
                      </a:r>
                    </a:p>
                  </a:txBody>
                  <a:tcPr marL="8489" marR="8489" marT="8489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9015140"/>
                  </a:ext>
                </a:extLst>
              </a:tr>
              <a:tr h="16978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Sample Name</a:t>
                      </a:r>
                    </a:p>
                  </a:txBody>
                  <a:tcPr marL="8489" marR="8489" marT="84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M Input reads</a:t>
                      </a:r>
                    </a:p>
                  </a:txBody>
                  <a:tcPr marL="8489" marR="8489" marT="84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Raw depth</a:t>
                      </a:r>
                    </a:p>
                  </a:txBody>
                  <a:tcPr marL="8489" marR="8489" marT="84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Paired</a:t>
                      </a:r>
                    </a:p>
                  </a:txBody>
                  <a:tcPr marL="8489" marR="8489" marT="84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QC-fail</a:t>
                      </a:r>
                    </a:p>
                  </a:txBody>
                  <a:tcPr marL="8489" marR="8489" marT="84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Unmap</a:t>
                      </a:r>
                    </a:p>
                  </a:txBody>
                  <a:tcPr marL="8489" marR="8489" marT="84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Dup</a:t>
                      </a:r>
                    </a:p>
                  </a:txBody>
                  <a:tcPr marL="8489" marR="8489" marT="84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Prop pair</a:t>
                      </a:r>
                    </a:p>
                  </a:txBody>
                  <a:tcPr marL="8489" marR="8489" marT="84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Discord</a:t>
                      </a:r>
                    </a:p>
                  </a:txBody>
                  <a:tcPr marL="8489" marR="8489" marT="84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Singleton</a:t>
                      </a:r>
                    </a:p>
                  </a:txBody>
                  <a:tcPr marL="8489" marR="8489" marT="84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Diff </a:t>
                      </a:r>
                      <a:r>
                        <a:rPr lang="en-US" sz="1000" b="1" i="0" u="none" strike="noStrike" dirty="0" err="1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chr</a:t>
                      </a:r>
                      <a:r>
                        <a:rPr lang="en-US" sz="1000" b="1" i="0" u="none" strike="noStrike" dirty="0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, MQ⩾10</a:t>
                      </a:r>
                    </a:p>
                  </a:txBody>
                  <a:tcPr marL="8489" marR="8489" marT="84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Med IS</a:t>
                      </a:r>
                    </a:p>
                  </a:txBody>
                  <a:tcPr marL="8489" marR="8489" marT="84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M Alignments</a:t>
                      </a:r>
                    </a:p>
                  </a:txBody>
                  <a:tcPr marL="8489" marR="8489" marT="84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Sec'ry</a:t>
                      </a:r>
                    </a:p>
                  </a:txBody>
                  <a:tcPr marL="8489" marR="8489" marT="8489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9905892"/>
                  </a:ext>
                </a:extLst>
              </a:tr>
              <a:tr h="169789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1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Ilm_NTP21-045543-12ng_26348448292</a:t>
                      </a:r>
                    </a:p>
                  </a:txBody>
                  <a:tcPr marL="8489" marR="8489" marT="8489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137.8</a:t>
                      </a:r>
                    </a:p>
                  </a:txBody>
                  <a:tcPr marL="8489" marR="8489" marT="848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3.5 x</a:t>
                      </a:r>
                    </a:p>
                  </a:txBody>
                  <a:tcPr marL="8489" marR="8489" marT="848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100.00%</a:t>
                      </a:r>
                    </a:p>
                  </a:txBody>
                  <a:tcPr marL="8489" marR="8489" marT="848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0.00%</a:t>
                      </a:r>
                    </a:p>
                  </a:txBody>
                  <a:tcPr marL="8489" marR="8489" marT="848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1.50%</a:t>
                      </a:r>
                    </a:p>
                  </a:txBody>
                  <a:tcPr marL="8489" marR="8489" marT="848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46.50%</a:t>
                      </a:r>
                    </a:p>
                  </a:txBody>
                  <a:tcPr marL="8489" marR="8489" marT="848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CC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97.30%</a:t>
                      </a:r>
                    </a:p>
                  </a:txBody>
                  <a:tcPr marL="8489" marR="8489" marT="848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1.11%</a:t>
                      </a:r>
                    </a:p>
                  </a:txBody>
                  <a:tcPr marL="8489" marR="8489" marT="848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0.09%</a:t>
                      </a:r>
                    </a:p>
                  </a:txBody>
                  <a:tcPr marL="8489" marR="8489" marT="848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0.69%</a:t>
                      </a:r>
                    </a:p>
                  </a:txBody>
                  <a:tcPr marL="8489" marR="8489" marT="848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135</a:t>
                      </a:r>
                    </a:p>
                  </a:txBody>
                  <a:tcPr marL="8489" marR="8489" marT="848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165.5</a:t>
                      </a:r>
                    </a:p>
                  </a:txBody>
                  <a:tcPr marL="8489" marR="8489" marT="848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17.37%</a:t>
                      </a:r>
                    </a:p>
                  </a:txBody>
                  <a:tcPr marL="8489" marR="8489" marT="8489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044184"/>
                  </a:ext>
                </a:extLst>
              </a:tr>
              <a:tr h="169789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1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Ilm_NTP21-045543-12ng_26348448295</a:t>
                      </a:r>
                    </a:p>
                  </a:txBody>
                  <a:tcPr marL="8489" marR="8489" marT="8489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137.8</a:t>
                      </a:r>
                    </a:p>
                  </a:txBody>
                  <a:tcPr marL="8489" marR="8489" marT="848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3.5 x</a:t>
                      </a:r>
                    </a:p>
                  </a:txBody>
                  <a:tcPr marL="8489" marR="8489" marT="848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100.00%</a:t>
                      </a:r>
                    </a:p>
                  </a:txBody>
                  <a:tcPr marL="8489" marR="8489" marT="848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0.00%</a:t>
                      </a:r>
                    </a:p>
                  </a:txBody>
                  <a:tcPr marL="8489" marR="8489" marT="848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1.60%</a:t>
                      </a:r>
                    </a:p>
                  </a:txBody>
                  <a:tcPr marL="8489" marR="8489" marT="848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48.60%</a:t>
                      </a:r>
                    </a:p>
                  </a:txBody>
                  <a:tcPr marL="8489" marR="8489" marT="848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C4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97.20%</a:t>
                      </a:r>
                    </a:p>
                  </a:txBody>
                  <a:tcPr marL="8489" marR="8489" marT="848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1.11%</a:t>
                      </a:r>
                    </a:p>
                  </a:txBody>
                  <a:tcPr marL="8489" marR="8489" marT="848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0.11%</a:t>
                      </a:r>
                    </a:p>
                  </a:txBody>
                  <a:tcPr marL="8489" marR="8489" marT="848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0.69%</a:t>
                      </a:r>
                    </a:p>
                  </a:txBody>
                  <a:tcPr marL="8489" marR="8489" marT="848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130</a:t>
                      </a:r>
                    </a:p>
                  </a:txBody>
                  <a:tcPr marL="8489" marR="8489" marT="848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165.4</a:t>
                      </a:r>
                    </a:p>
                  </a:txBody>
                  <a:tcPr marL="8489" marR="8489" marT="848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17.36%</a:t>
                      </a:r>
                    </a:p>
                  </a:txBody>
                  <a:tcPr marL="8489" marR="8489" marT="8489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2520272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7CAD959-7BEC-448D-AA58-B3F79C9E4F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1651221"/>
              </p:ext>
            </p:extLst>
          </p:nvPr>
        </p:nvGraphicFramePr>
        <p:xfrm>
          <a:off x="512945" y="5029677"/>
          <a:ext cx="10515600" cy="1531395"/>
        </p:xfrm>
        <a:graphic>
          <a:graphicData uri="http://schemas.openxmlformats.org/drawingml/2006/table">
            <a:tbl>
              <a:tblPr/>
              <a:tblGrid>
                <a:gridCol w="2424933">
                  <a:extLst>
                    <a:ext uri="{9D8B030D-6E8A-4147-A177-3AD203B41FA5}">
                      <a16:colId xmlns:a16="http://schemas.microsoft.com/office/drawing/2014/main" val="3216970076"/>
                    </a:ext>
                  </a:extLst>
                </a:gridCol>
                <a:gridCol w="895186">
                  <a:extLst>
                    <a:ext uri="{9D8B030D-6E8A-4147-A177-3AD203B41FA5}">
                      <a16:colId xmlns:a16="http://schemas.microsoft.com/office/drawing/2014/main" val="3913589471"/>
                    </a:ext>
                  </a:extLst>
                </a:gridCol>
                <a:gridCol w="702551">
                  <a:extLst>
                    <a:ext uri="{9D8B030D-6E8A-4147-A177-3AD203B41FA5}">
                      <a16:colId xmlns:a16="http://schemas.microsoft.com/office/drawing/2014/main" val="2974865265"/>
                    </a:ext>
                  </a:extLst>
                </a:gridCol>
                <a:gridCol w="498585">
                  <a:extLst>
                    <a:ext uri="{9D8B030D-6E8A-4147-A177-3AD203B41FA5}">
                      <a16:colId xmlns:a16="http://schemas.microsoft.com/office/drawing/2014/main" val="3396349433"/>
                    </a:ext>
                  </a:extLst>
                </a:gridCol>
                <a:gridCol w="475921">
                  <a:extLst>
                    <a:ext uri="{9D8B030D-6E8A-4147-A177-3AD203B41FA5}">
                      <a16:colId xmlns:a16="http://schemas.microsoft.com/office/drawing/2014/main" val="4294193926"/>
                    </a:ext>
                  </a:extLst>
                </a:gridCol>
                <a:gridCol w="475921">
                  <a:extLst>
                    <a:ext uri="{9D8B030D-6E8A-4147-A177-3AD203B41FA5}">
                      <a16:colId xmlns:a16="http://schemas.microsoft.com/office/drawing/2014/main" val="325804258"/>
                    </a:ext>
                  </a:extLst>
                </a:gridCol>
                <a:gridCol w="433429">
                  <a:extLst>
                    <a:ext uri="{9D8B030D-6E8A-4147-A177-3AD203B41FA5}">
                      <a16:colId xmlns:a16="http://schemas.microsoft.com/office/drawing/2014/main" val="2770872933"/>
                    </a:ext>
                  </a:extLst>
                </a:gridCol>
                <a:gridCol w="611899">
                  <a:extLst>
                    <a:ext uri="{9D8B030D-6E8A-4147-A177-3AD203B41FA5}">
                      <a16:colId xmlns:a16="http://schemas.microsoft.com/office/drawing/2014/main" val="195320141"/>
                    </a:ext>
                  </a:extLst>
                </a:gridCol>
                <a:gridCol w="532579">
                  <a:extLst>
                    <a:ext uri="{9D8B030D-6E8A-4147-A177-3AD203B41FA5}">
                      <a16:colId xmlns:a16="http://schemas.microsoft.com/office/drawing/2014/main" val="2573397814"/>
                    </a:ext>
                  </a:extLst>
                </a:gridCol>
                <a:gridCol w="637395">
                  <a:extLst>
                    <a:ext uri="{9D8B030D-6E8A-4147-A177-3AD203B41FA5}">
                      <a16:colId xmlns:a16="http://schemas.microsoft.com/office/drawing/2014/main" val="4011793810"/>
                    </a:ext>
                  </a:extLst>
                </a:gridCol>
                <a:gridCol w="1042495">
                  <a:extLst>
                    <a:ext uri="{9D8B030D-6E8A-4147-A177-3AD203B41FA5}">
                      <a16:colId xmlns:a16="http://schemas.microsoft.com/office/drawing/2014/main" val="2901591513"/>
                    </a:ext>
                  </a:extLst>
                </a:gridCol>
                <a:gridCol w="475921">
                  <a:extLst>
                    <a:ext uri="{9D8B030D-6E8A-4147-A177-3AD203B41FA5}">
                      <a16:colId xmlns:a16="http://schemas.microsoft.com/office/drawing/2014/main" val="2269255154"/>
                    </a:ext>
                  </a:extLst>
                </a:gridCol>
                <a:gridCol w="875356">
                  <a:extLst>
                    <a:ext uri="{9D8B030D-6E8A-4147-A177-3AD203B41FA5}">
                      <a16:colId xmlns:a16="http://schemas.microsoft.com/office/drawing/2014/main" val="3962563986"/>
                    </a:ext>
                  </a:extLst>
                </a:gridCol>
                <a:gridCol w="433429">
                  <a:extLst>
                    <a:ext uri="{9D8B030D-6E8A-4147-A177-3AD203B41FA5}">
                      <a16:colId xmlns:a16="http://schemas.microsoft.com/office/drawing/2014/main" val="315968638"/>
                    </a:ext>
                  </a:extLst>
                </a:gridCol>
              </a:tblGrid>
              <a:tr h="17015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Sample Name</a:t>
                      </a:r>
                    </a:p>
                  </a:txBody>
                  <a:tcPr marL="8508" marR="8508" marT="850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M Input reads</a:t>
                      </a:r>
                    </a:p>
                  </a:txBody>
                  <a:tcPr marL="8508" marR="8508" marT="8508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Raw depth</a:t>
                      </a:r>
                    </a:p>
                  </a:txBody>
                  <a:tcPr marL="8508" marR="8508" marT="8508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Paired</a:t>
                      </a:r>
                    </a:p>
                  </a:txBody>
                  <a:tcPr marL="8508" marR="8508" marT="8508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QC-fail</a:t>
                      </a:r>
                    </a:p>
                  </a:txBody>
                  <a:tcPr marL="8508" marR="8508" marT="8508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Unmap</a:t>
                      </a:r>
                    </a:p>
                  </a:txBody>
                  <a:tcPr marL="8508" marR="8508" marT="8508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Dup</a:t>
                      </a:r>
                    </a:p>
                  </a:txBody>
                  <a:tcPr marL="8508" marR="8508" marT="8508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Prop pair</a:t>
                      </a:r>
                    </a:p>
                  </a:txBody>
                  <a:tcPr marL="8508" marR="8508" marT="8508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Discord</a:t>
                      </a:r>
                    </a:p>
                  </a:txBody>
                  <a:tcPr marL="8508" marR="8508" marT="8508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Singleton</a:t>
                      </a:r>
                    </a:p>
                  </a:txBody>
                  <a:tcPr marL="8508" marR="8508" marT="8508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Diff chr, MQ⩾10</a:t>
                      </a:r>
                    </a:p>
                  </a:txBody>
                  <a:tcPr marL="8508" marR="8508" marT="8508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Med IS</a:t>
                      </a:r>
                    </a:p>
                  </a:txBody>
                  <a:tcPr marL="8508" marR="8508" marT="8508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M Alignments</a:t>
                      </a:r>
                    </a:p>
                  </a:txBody>
                  <a:tcPr marL="8508" marR="8508" marT="8508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Sec'ry</a:t>
                      </a:r>
                    </a:p>
                  </a:txBody>
                  <a:tcPr marL="8508" marR="8508" marT="8508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67117728"/>
                  </a:ext>
                </a:extLst>
              </a:tr>
              <a:tr h="170155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1" i="0" u="none" strike="noStrike" dirty="0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JEA-021-100ng_26448386546</a:t>
                      </a:r>
                    </a:p>
                  </a:txBody>
                  <a:tcPr marL="8508" marR="8508" marT="8508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45</a:t>
                      </a:r>
                    </a:p>
                  </a:txBody>
                  <a:tcPr marL="8508" marR="8508" marT="85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1.1 x</a:t>
                      </a:r>
                    </a:p>
                  </a:txBody>
                  <a:tcPr marL="8508" marR="8508" marT="85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100.00%</a:t>
                      </a:r>
                    </a:p>
                  </a:txBody>
                  <a:tcPr marL="8508" marR="8508" marT="85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0.00%</a:t>
                      </a:r>
                    </a:p>
                  </a:txBody>
                  <a:tcPr marL="8508" marR="8508" marT="85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0.60%</a:t>
                      </a:r>
                    </a:p>
                  </a:txBody>
                  <a:tcPr marL="8508" marR="8508" marT="85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27.10%</a:t>
                      </a:r>
                    </a:p>
                  </a:txBody>
                  <a:tcPr marL="8508" marR="8508" marT="85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AC0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95.80%</a:t>
                      </a:r>
                    </a:p>
                  </a:txBody>
                  <a:tcPr marL="8508" marR="8508" marT="85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3.48%</a:t>
                      </a:r>
                    </a:p>
                  </a:txBody>
                  <a:tcPr marL="8508" marR="8508" marT="85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0.14%</a:t>
                      </a:r>
                    </a:p>
                  </a:txBody>
                  <a:tcPr marL="8508" marR="8508" marT="85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2.67%</a:t>
                      </a:r>
                    </a:p>
                  </a:txBody>
                  <a:tcPr marL="8508" marR="8508" marT="85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134</a:t>
                      </a:r>
                    </a:p>
                  </a:txBody>
                  <a:tcPr marL="8508" marR="8508" marT="85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52.9</a:t>
                      </a:r>
                    </a:p>
                  </a:txBody>
                  <a:tcPr marL="8508" marR="8508" marT="85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14.82%</a:t>
                      </a:r>
                    </a:p>
                  </a:txBody>
                  <a:tcPr marL="8508" marR="8508" marT="8508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11019184"/>
                  </a:ext>
                </a:extLst>
              </a:tr>
              <a:tr h="170155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1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JEA-021-100ng_26448386548</a:t>
                      </a:r>
                    </a:p>
                  </a:txBody>
                  <a:tcPr marL="8508" marR="8508" marT="8508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45</a:t>
                      </a:r>
                    </a:p>
                  </a:txBody>
                  <a:tcPr marL="8508" marR="8508" marT="85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1.1 x</a:t>
                      </a:r>
                    </a:p>
                  </a:txBody>
                  <a:tcPr marL="8508" marR="8508" marT="85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100.00%</a:t>
                      </a:r>
                    </a:p>
                  </a:txBody>
                  <a:tcPr marL="8508" marR="8508" marT="85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0.00%</a:t>
                      </a:r>
                    </a:p>
                  </a:txBody>
                  <a:tcPr marL="8508" marR="8508" marT="85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0.50%</a:t>
                      </a:r>
                    </a:p>
                  </a:txBody>
                  <a:tcPr marL="8508" marR="8508" marT="85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26.80%</a:t>
                      </a:r>
                    </a:p>
                  </a:txBody>
                  <a:tcPr marL="8508" marR="8508" marT="85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95.80%</a:t>
                      </a:r>
                    </a:p>
                  </a:txBody>
                  <a:tcPr marL="8508" marR="8508" marT="85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3.52%</a:t>
                      </a:r>
                    </a:p>
                  </a:txBody>
                  <a:tcPr marL="8508" marR="8508" marT="85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0.10%</a:t>
                      </a:r>
                    </a:p>
                  </a:txBody>
                  <a:tcPr marL="8508" marR="8508" marT="85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2.70%</a:t>
                      </a:r>
                    </a:p>
                  </a:txBody>
                  <a:tcPr marL="8508" marR="8508" marT="85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137</a:t>
                      </a:r>
                    </a:p>
                  </a:txBody>
                  <a:tcPr marL="8508" marR="8508" marT="85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53.1</a:t>
                      </a:r>
                    </a:p>
                  </a:txBody>
                  <a:tcPr marL="8508" marR="8508" marT="85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15.04%</a:t>
                      </a:r>
                    </a:p>
                  </a:txBody>
                  <a:tcPr marL="8508" marR="8508" marT="8508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70934839"/>
                  </a:ext>
                </a:extLst>
              </a:tr>
              <a:tr h="17015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Sample Name</a:t>
                      </a:r>
                    </a:p>
                  </a:txBody>
                  <a:tcPr marL="8508" marR="8508" marT="850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M Input reads</a:t>
                      </a:r>
                    </a:p>
                  </a:txBody>
                  <a:tcPr marL="8508" marR="8508" marT="850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Raw depth</a:t>
                      </a:r>
                    </a:p>
                  </a:txBody>
                  <a:tcPr marL="8508" marR="8508" marT="850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Paired</a:t>
                      </a:r>
                    </a:p>
                  </a:txBody>
                  <a:tcPr marL="8508" marR="8508" marT="850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QC-fail</a:t>
                      </a:r>
                    </a:p>
                  </a:txBody>
                  <a:tcPr marL="8508" marR="8508" marT="850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 err="1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Unmap</a:t>
                      </a:r>
                      <a:endParaRPr lang="en-US" sz="1000" b="1" i="0" u="none" strike="noStrike" dirty="0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508" marR="8508" marT="850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Dup</a:t>
                      </a:r>
                    </a:p>
                  </a:txBody>
                  <a:tcPr marL="8508" marR="8508" marT="850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Prop pair</a:t>
                      </a:r>
                    </a:p>
                  </a:txBody>
                  <a:tcPr marL="8508" marR="8508" marT="850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Discord</a:t>
                      </a:r>
                    </a:p>
                  </a:txBody>
                  <a:tcPr marL="8508" marR="8508" marT="850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Singleton</a:t>
                      </a:r>
                    </a:p>
                  </a:txBody>
                  <a:tcPr marL="8508" marR="8508" marT="850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Diff chr, MQ⩾10</a:t>
                      </a:r>
                    </a:p>
                  </a:txBody>
                  <a:tcPr marL="8508" marR="8508" marT="850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Med IS</a:t>
                      </a:r>
                    </a:p>
                  </a:txBody>
                  <a:tcPr marL="8508" marR="8508" marT="850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M Alignments</a:t>
                      </a:r>
                    </a:p>
                  </a:txBody>
                  <a:tcPr marL="8508" marR="8508" marT="850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Sec'ry</a:t>
                      </a:r>
                    </a:p>
                  </a:txBody>
                  <a:tcPr marL="8508" marR="8508" marT="8508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02633162"/>
                  </a:ext>
                </a:extLst>
              </a:tr>
              <a:tr h="170155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1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JEA-021-50ng_26448394619</a:t>
                      </a:r>
                    </a:p>
                  </a:txBody>
                  <a:tcPr marL="8508" marR="8508" marT="8508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55.8</a:t>
                      </a:r>
                    </a:p>
                  </a:txBody>
                  <a:tcPr marL="8508" marR="8508" marT="85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1.4 x</a:t>
                      </a:r>
                    </a:p>
                  </a:txBody>
                  <a:tcPr marL="8508" marR="8508" marT="85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100.00%</a:t>
                      </a:r>
                    </a:p>
                  </a:txBody>
                  <a:tcPr marL="8508" marR="8508" marT="85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0.00%</a:t>
                      </a:r>
                    </a:p>
                  </a:txBody>
                  <a:tcPr marL="8508" marR="8508" marT="85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1.00%</a:t>
                      </a:r>
                    </a:p>
                  </a:txBody>
                  <a:tcPr marL="8508" marR="8508" marT="85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33.10%</a:t>
                      </a:r>
                    </a:p>
                  </a:txBody>
                  <a:tcPr marL="8508" marR="8508" marT="85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E9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96.10%</a:t>
                      </a:r>
                    </a:p>
                  </a:txBody>
                  <a:tcPr marL="8508" marR="8508" marT="85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2.79%</a:t>
                      </a:r>
                    </a:p>
                  </a:txBody>
                  <a:tcPr marL="8508" marR="8508" marT="85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0.12%</a:t>
                      </a:r>
                    </a:p>
                  </a:txBody>
                  <a:tcPr marL="8508" marR="8508" marT="85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2.09%</a:t>
                      </a:r>
                    </a:p>
                  </a:txBody>
                  <a:tcPr marL="8508" marR="8508" marT="85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143</a:t>
                      </a:r>
                    </a:p>
                  </a:txBody>
                  <a:tcPr marL="8508" marR="8508" marT="85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64.7</a:t>
                      </a:r>
                    </a:p>
                  </a:txBody>
                  <a:tcPr marL="8508" marR="8508" marT="85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14.01%</a:t>
                      </a:r>
                    </a:p>
                  </a:txBody>
                  <a:tcPr marL="8508" marR="8508" marT="8508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2171696"/>
                  </a:ext>
                </a:extLst>
              </a:tr>
              <a:tr h="170155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1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JEA-021-50ng_26448394621</a:t>
                      </a:r>
                    </a:p>
                  </a:txBody>
                  <a:tcPr marL="8508" marR="8508" marT="8508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55.7</a:t>
                      </a:r>
                    </a:p>
                  </a:txBody>
                  <a:tcPr marL="8508" marR="8508" marT="85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1.4 x</a:t>
                      </a:r>
                    </a:p>
                  </a:txBody>
                  <a:tcPr marL="8508" marR="8508" marT="85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100.00%</a:t>
                      </a:r>
                    </a:p>
                  </a:txBody>
                  <a:tcPr marL="8508" marR="8508" marT="85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0.00%</a:t>
                      </a:r>
                    </a:p>
                  </a:txBody>
                  <a:tcPr marL="8508" marR="8508" marT="85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1.00%</a:t>
                      </a:r>
                    </a:p>
                  </a:txBody>
                  <a:tcPr marL="8508" marR="8508" marT="85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32.40%</a:t>
                      </a:r>
                    </a:p>
                  </a:txBody>
                  <a:tcPr marL="8508" marR="8508" marT="85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E4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96.10%</a:t>
                      </a:r>
                    </a:p>
                  </a:txBody>
                  <a:tcPr marL="8508" marR="8508" marT="85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2.83%</a:t>
                      </a:r>
                    </a:p>
                  </a:txBody>
                  <a:tcPr marL="8508" marR="8508" marT="85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0.09%</a:t>
                      </a:r>
                    </a:p>
                  </a:txBody>
                  <a:tcPr marL="8508" marR="8508" marT="85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2.13%</a:t>
                      </a:r>
                    </a:p>
                  </a:txBody>
                  <a:tcPr marL="8508" marR="8508" marT="85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136</a:t>
                      </a:r>
                    </a:p>
                  </a:txBody>
                  <a:tcPr marL="8508" marR="8508" marT="85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64.7</a:t>
                      </a:r>
                    </a:p>
                  </a:txBody>
                  <a:tcPr marL="8508" marR="8508" marT="85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14.19%</a:t>
                      </a:r>
                    </a:p>
                  </a:txBody>
                  <a:tcPr marL="8508" marR="8508" marT="8508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99610820"/>
                  </a:ext>
                </a:extLst>
              </a:tr>
              <a:tr h="17015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Sample Name</a:t>
                      </a:r>
                    </a:p>
                  </a:txBody>
                  <a:tcPr marL="8508" marR="8508" marT="850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M Input reads</a:t>
                      </a:r>
                    </a:p>
                  </a:txBody>
                  <a:tcPr marL="8508" marR="8508" marT="850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Raw depth</a:t>
                      </a:r>
                    </a:p>
                  </a:txBody>
                  <a:tcPr marL="8508" marR="8508" marT="850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Paired</a:t>
                      </a:r>
                    </a:p>
                  </a:txBody>
                  <a:tcPr marL="8508" marR="8508" marT="850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QC-fail</a:t>
                      </a:r>
                    </a:p>
                  </a:txBody>
                  <a:tcPr marL="8508" marR="8508" marT="850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Unmap</a:t>
                      </a:r>
                    </a:p>
                  </a:txBody>
                  <a:tcPr marL="8508" marR="8508" marT="850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Dup</a:t>
                      </a:r>
                    </a:p>
                  </a:txBody>
                  <a:tcPr marL="8508" marR="8508" marT="850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Prop pair</a:t>
                      </a:r>
                    </a:p>
                  </a:txBody>
                  <a:tcPr marL="8508" marR="8508" marT="850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Discord</a:t>
                      </a:r>
                    </a:p>
                  </a:txBody>
                  <a:tcPr marL="8508" marR="8508" marT="850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Singleton</a:t>
                      </a:r>
                    </a:p>
                  </a:txBody>
                  <a:tcPr marL="8508" marR="8508" marT="850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Diff chr, MQ⩾10</a:t>
                      </a:r>
                    </a:p>
                  </a:txBody>
                  <a:tcPr marL="8508" marR="8508" marT="850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Med IS</a:t>
                      </a:r>
                    </a:p>
                  </a:txBody>
                  <a:tcPr marL="8508" marR="8508" marT="850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M Alignments</a:t>
                      </a:r>
                    </a:p>
                  </a:txBody>
                  <a:tcPr marL="8508" marR="8508" marT="850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 err="1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Sec'ry</a:t>
                      </a:r>
                      <a:endParaRPr lang="en-US" sz="1000" b="1" i="0" u="none" strike="noStrike" dirty="0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508" marR="8508" marT="8508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6698320"/>
                  </a:ext>
                </a:extLst>
              </a:tr>
              <a:tr h="170155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1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JEA-021-25ng_26448378833</a:t>
                      </a:r>
                    </a:p>
                  </a:txBody>
                  <a:tcPr marL="8508" marR="8508" marT="8508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53.4</a:t>
                      </a:r>
                    </a:p>
                  </a:txBody>
                  <a:tcPr marL="8508" marR="8508" marT="85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1.4 x</a:t>
                      </a:r>
                    </a:p>
                  </a:txBody>
                  <a:tcPr marL="8508" marR="8508" marT="85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100.00%</a:t>
                      </a:r>
                    </a:p>
                  </a:txBody>
                  <a:tcPr marL="8508" marR="8508" marT="85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0.00%</a:t>
                      </a:r>
                    </a:p>
                  </a:txBody>
                  <a:tcPr marL="8508" marR="8508" marT="85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0.90%</a:t>
                      </a:r>
                    </a:p>
                  </a:txBody>
                  <a:tcPr marL="8508" marR="8508" marT="85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39.00%</a:t>
                      </a:r>
                    </a:p>
                  </a:txBody>
                  <a:tcPr marL="8508" marR="8508" marT="85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9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97.00%</a:t>
                      </a:r>
                    </a:p>
                  </a:txBody>
                  <a:tcPr marL="8508" marR="8508" marT="85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1.94%</a:t>
                      </a:r>
                    </a:p>
                  </a:txBody>
                  <a:tcPr marL="8508" marR="8508" marT="85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0.13%</a:t>
                      </a:r>
                    </a:p>
                  </a:txBody>
                  <a:tcPr marL="8508" marR="8508" marT="85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1.36%</a:t>
                      </a:r>
                    </a:p>
                  </a:txBody>
                  <a:tcPr marL="8508" marR="8508" marT="85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139</a:t>
                      </a:r>
                    </a:p>
                  </a:txBody>
                  <a:tcPr marL="8508" marR="8508" marT="85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62.3</a:t>
                      </a:r>
                    </a:p>
                  </a:txBody>
                  <a:tcPr marL="8508" marR="8508" marT="85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14.48%</a:t>
                      </a:r>
                    </a:p>
                  </a:txBody>
                  <a:tcPr marL="8508" marR="8508" marT="8508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87564891"/>
                  </a:ext>
                </a:extLst>
              </a:tr>
              <a:tr h="170155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1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JEA-021-25ng_26448378834</a:t>
                      </a:r>
                    </a:p>
                  </a:txBody>
                  <a:tcPr marL="8508" marR="8508" marT="8508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53.3</a:t>
                      </a:r>
                    </a:p>
                  </a:txBody>
                  <a:tcPr marL="8508" marR="8508" marT="85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1.4 x</a:t>
                      </a:r>
                    </a:p>
                  </a:txBody>
                  <a:tcPr marL="8508" marR="8508" marT="85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100.00%</a:t>
                      </a:r>
                    </a:p>
                  </a:txBody>
                  <a:tcPr marL="8508" marR="8508" marT="85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0.00%</a:t>
                      </a:r>
                    </a:p>
                  </a:txBody>
                  <a:tcPr marL="8508" marR="8508" marT="85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0.90%</a:t>
                      </a:r>
                    </a:p>
                  </a:txBody>
                  <a:tcPr marL="8508" marR="8508" marT="85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38.00%</a:t>
                      </a:r>
                    </a:p>
                  </a:txBody>
                  <a:tcPr marL="8508" marR="8508" marT="85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C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97.00%</a:t>
                      </a:r>
                    </a:p>
                  </a:txBody>
                  <a:tcPr marL="8508" marR="8508" marT="85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1.95%</a:t>
                      </a:r>
                    </a:p>
                  </a:txBody>
                  <a:tcPr marL="8508" marR="8508" marT="85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0.10%</a:t>
                      </a:r>
                    </a:p>
                  </a:txBody>
                  <a:tcPr marL="8508" marR="8508" marT="85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1.37%</a:t>
                      </a:r>
                    </a:p>
                  </a:txBody>
                  <a:tcPr marL="8508" marR="8508" marT="85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142</a:t>
                      </a:r>
                    </a:p>
                  </a:txBody>
                  <a:tcPr marL="8508" marR="8508" marT="85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62.3</a:t>
                      </a:r>
                    </a:p>
                  </a:txBody>
                  <a:tcPr marL="8508" marR="8508" marT="85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14.67%</a:t>
                      </a:r>
                    </a:p>
                  </a:txBody>
                  <a:tcPr marL="8508" marR="8508" marT="8508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251847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81829E3D-CB7A-4DBF-B89F-AC1407B30FD1}"/>
              </a:ext>
            </a:extLst>
          </p:cNvPr>
          <p:cNvSpPr txBox="1"/>
          <p:nvPr/>
        </p:nvSpPr>
        <p:spPr>
          <a:xfrm>
            <a:off x="512945" y="68165"/>
            <a:ext cx="83694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>
                <a:solidFill>
                  <a:srgbClr val="0070C0"/>
                </a:solidFill>
                <a:latin typeface="+mj-lt"/>
              </a:rPr>
              <a:t>MultiQC</a:t>
            </a:r>
            <a:r>
              <a:rPr lang="en-US" sz="2800" dirty="0">
                <a:solidFill>
                  <a:srgbClr val="0070C0"/>
                </a:solidFill>
                <a:latin typeface="+mj-lt"/>
              </a:rPr>
              <a:t> for Sequencing reads as function of input range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55A408-6E2F-46E5-8088-AA56BEFDBB2F}"/>
              </a:ext>
            </a:extLst>
          </p:cNvPr>
          <p:cNvSpPr txBox="1"/>
          <p:nvPr/>
        </p:nvSpPr>
        <p:spPr>
          <a:xfrm>
            <a:off x="512945" y="560780"/>
            <a:ext cx="627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FFPE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783195-EE0C-44D1-9D92-692B158195E3}"/>
              </a:ext>
            </a:extLst>
          </p:cNvPr>
          <p:cNvSpPr txBox="1"/>
          <p:nvPr/>
        </p:nvSpPr>
        <p:spPr>
          <a:xfrm>
            <a:off x="536359" y="4688981"/>
            <a:ext cx="801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Globin</a:t>
            </a:r>
          </a:p>
        </p:txBody>
      </p:sp>
    </p:spTree>
    <p:extLst>
      <p:ext uri="{BB962C8B-B14F-4D97-AF65-F5344CB8AC3E}">
        <p14:creationId xmlns:p14="http://schemas.microsoft.com/office/powerpoint/2010/main" val="6600368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6D2B8CCC-2D65-4FF4-BAAE-6903FCE468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7914678"/>
              </p:ext>
            </p:extLst>
          </p:nvPr>
        </p:nvGraphicFramePr>
        <p:xfrm>
          <a:off x="941034" y="3218110"/>
          <a:ext cx="10515600" cy="2543363"/>
        </p:xfrm>
        <a:graphic>
          <a:graphicData uri="http://schemas.openxmlformats.org/drawingml/2006/table">
            <a:tbl>
              <a:tblPr/>
              <a:tblGrid>
                <a:gridCol w="2424933">
                  <a:extLst>
                    <a:ext uri="{9D8B030D-6E8A-4147-A177-3AD203B41FA5}">
                      <a16:colId xmlns:a16="http://schemas.microsoft.com/office/drawing/2014/main" val="569569016"/>
                    </a:ext>
                  </a:extLst>
                </a:gridCol>
                <a:gridCol w="895186">
                  <a:extLst>
                    <a:ext uri="{9D8B030D-6E8A-4147-A177-3AD203B41FA5}">
                      <a16:colId xmlns:a16="http://schemas.microsoft.com/office/drawing/2014/main" val="693769330"/>
                    </a:ext>
                  </a:extLst>
                </a:gridCol>
                <a:gridCol w="702551">
                  <a:extLst>
                    <a:ext uri="{9D8B030D-6E8A-4147-A177-3AD203B41FA5}">
                      <a16:colId xmlns:a16="http://schemas.microsoft.com/office/drawing/2014/main" val="2079920066"/>
                    </a:ext>
                  </a:extLst>
                </a:gridCol>
                <a:gridCol w="498585">
                  <a:extLst>
                    <a:ext uri="{9D8B030D-6E8A-4147-A177-3AD203B41FA5}">
                      <a16:colId xmlns:a16="http://schemas.microsoft.com/office/drawing/2014/main" val="1257052119"/>
                    </a:ext>
                  </a:extLst>
                </a:gridCol>
                <a:gridCol w="475921">
                  <a:extLst>
                    <a:ext uri="{9D8B030D-6E8A-4147-A177-3AD203B41FA5}">
                      <a16:colId xmlns:a16="http://schemas.microsoft.com/office/drawing/2014/main" val="4090760866"/>
                    </a:ext>
                  </a:extLst>
                </a:gridCol>
                <a:gridCol w="475921">
                  <a:extLst>
                    <a:ext uri="{9D8B030D-6E8A-4147-A177-3AD203B41FA5}">
                      <a16:colId xmlns:a16="http://schemas.microsoft.com/office/drawing/2014/main" val="2697548514"/>
                    </a:ext>
                  </a:extLst>
                </a:gridCol>
                <a:gridCol w="433429">
                  <a:extLst>
                    <a:ext uri="{9D8B030D-6E8A-4147-A177-3AD203B41FA5}">
                      <a16:colId xmlns:a16="http://schemas.microsoft.com/office/drawing/2014/main" val="922183643"/>
                    </a:ext>
                  </a:extLst>
                </a:gridCol>
                <a:gridCol w="611899">
                  <a:extLst>
                    <a:ext uri="{9D8B030D-6E8A-4147-A177-3AD203B41FA5}">
                      <a16:colId xmlns:a16="http://schemas.microsoft.com/office/drawing/2014/main" val="3099591577"/>
                    </a:ext>
                  </a:extLst>
                </a:gridCol>
                <a:gridCol w="532579">
                  <a:extLst>
                    <a:ext uri="{9D8B030D-6E8A-4147-A177-3AD203B41FA5}">
                      <a16:colId xmlns:a16="http://schemas.microsoft.com/office/drawing/2014/main" val="165481264"/>
                    </a:ext>
                  </a:extLst>
                </a:gridCol>
                <a:gridCol w="637395">
                  <a:extLst>
                    <a:ext uri="{9D8B030D-6E8A-4147-A177-3AD203B41FA5}">
                      <a16:colId xmlns:a16="http://schemas.microsoft.com/office/drawing/2014/main" val="3111334414"/>
                    </a:ext>
                  </a:extLst>
                </a:gridCol>
                <a:gridCol w="1042495">
                  <a:extLst>
                    <a:ext uri="{9D8B030D-6E8A-4147-A177-3AD203B41FA5}">
                      <a16:colId xmlns:a16="http://schemas.microsoft.com/office/drawing/2014/main" val="2608242226"/>
                    </a:ext>
                  </a:extLst>
                </a:gridCol>
                <a:gridCol w="475921">
                  <a:extLst>
                    <a:ext uri="{9D8B030D-6E8A-4147-A177-3AD203B41FA5}">
                      <a16:colId xmlns:a16="http://schemas.microsoft.com/office/drawing/2014/main" val="773105886"/>
                    </a:ext>
                  </a:extLst>
                </a:gridCol>
                <a:gridCol w="875356">
                  <a:extLst>
                    <a:ext uri="{9D8B030D-6E8A-4147-A177-3AD203B41FA5}">
                      <a16:colId xmlns:a16="http://schemas.microsoft.com/office/drawing/2014/main" val="2379783901"/>
                    </a:ext>
                  </a:extLst>
                </a:gridCol>
                <a:gridCol w="433429">
                  <a:extLst>
                    <a:ext uri="{9D8B030D-6E8A-4147-A177-3AD203B41FA5}">
                      <a16:colId xmlns:a16="http://schemas.microsoft.com/office/drawing/2014/main" val="3016651731"/>
                    </a:ext>
                  </a:extLst>
                </a:gridCol>
              </a:tblGrid>
              <a:tr h="17015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Sample Name</a:t>
                      </a:r>
                    </a:p>
                  </a:txBody>
                  <a:tcPr marL="8508" marR="8508" marT="850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M Input reads</a:t>
                      </a:r>
                    </a:p>
                  </a:txBody>
                  <a:tcPr marL="8508" marR="8508" marT="8508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Raw depth</a:t>
                      </a:r>
                    </a:p>
                  </a:txBody>
                  <a:tcPr marL="8508" marR="8508" marT="8508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Paired</a:t>
                      </a:r>
                    </a:p>
                  </a:txBody>
                  <a:tcPr marL="8508" marR="8508" marT="8508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QC-fail</a:t>
                      </a:r>
                    </a:p>
                  </a:txBody>
                  <a:tcPr marL="8508" marR="8508" marT="8508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Unmap</a:t>
                      </a:r>
                    </a:p>
                  </a:txBody>
                  <a:tcPr marL="8508" marR="8508" marT="8508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Dup</a:t>
                      </a:r>
                    </a:p>
                  </a:txBody>
                  <a:tcPr marL="8508" marR="8508" marT="8508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Prop pair</a:t>
                      </a:r>
                    </a:p>
                  </a:txBody>
                  <a:tcPr marL="8508" marR="8508" marT="8508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Discord</a:t>
                      </a:r>
                    </a:p>
                  </a:txBody>
                  <a:tcPr marL="8508" marR="8508" marT="8508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Singleton</a:t>
                      </a:r>
                    </a:p>
                  </a:txBody>
                  <a:tcPr marL="8508" marR="8508" marT="8508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Diff chr, MQ⩾10</a:t>
                      </a:r>
                    </a:p>
                  </a:txBody>
                  <a:tcPr marL="8508" marR="8508" marT="8508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Med IS</a:t>
                      </a:r>
                    </a:p>
                  </a:txBody>
                  <a:tcPr marL="8508" marR="8508" marT="8508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M Alignments</a:t>
                      </a:r>
                    </a:p>
                  </a:txBody>
                  <a:tcPr marL="8508" marR="8508" marT="8508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Sec'ry</a:t>
                      </a:r>
                    </a:p>
                  </a:txBody>
                  <a:tcPr marL="8508" marR="8508" marT="8508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4744370"/>
                  </a:ext>
                </a:extLst>
              </a:tr>
              <a:tr h="170155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1" i="0" u="none" strike="noStrike" dirty="0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JEA-020-100ng-EE_26448377137</a:t>
                      </a:r>
                    </a:p>
                  </a:txBody>
                  <a:tcPr marL="8508" marR="8508" marT="8508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54.5</a:t>
                      </a:r>
                    </a:p>
                  </a:txBody>
                  <a:tcPr marL="8508" marR="8508" marT="85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1.4 x</a:t>
                      </a:r>
                    </a:p>
                  </a:txBody>
                  <a:tcPr marL="8508" marR="8508" marT="85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100.00%</a:t>
                      </a:r>
                    </a:p>
                  </a:txBody>
                  <a:tcPr marL="8508" marR="8508" marT="85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0.00%</a:t>
                      </a:r>
                    </a:p>
                  </a:txBody>
                  <a:tcPr marL="8508" marR="8508" marT="85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1.30%</a:t>
                      </a:r>
                    </a:p>
                  </a:txBody>
                  <a:tcPr marL="8508" marR="8508" marT="85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72.30%</a:t>
                      </a:r>
                    </a:p>
                  </a:txBody>
                  <a:tcPr marL="8508" marR="8508" marT="85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6A6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96.80%</a:t>
                      </a:r>
                    </a:p>
                  </a:txBody>
                  <a:tcPr marL="8508" marR="8508" marT="85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1.72%</a:t>
                      </a:r>
                    </a:p>
                  </a:txBody>
                  <a:tcPr marL="8508" marR="8508" marT="85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0.14%</a:t>
                      </a:r>
                    </a:p>
                  </a:txBody>
                  <a:tcPr marL="8508" marR="8508" marT="85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0.43%</a:t>
                      </a:r>
                    </a:p>
                  </a:txBody>
                  <a:tcPr marL="8508" marR="8508" marT="85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142</a:t>
                      </a:r>
                    </a:p>
                  </a:txBody>
                  <a:tcPr marL="8508" marR="8508" marT="85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288.3</a:t>
                      </a:r>
                    </a:p>
                  </a:txBody>
                  <a:tcPr marL="8508" marR="8508" marT="85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81.21%</a:t>
                      </a:r>
                    </a:p>
                  </a:txBody>
                  <a:tcPr marL="8508" marR="8508" marT="8508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68177038"/>
                  </a:ext>
                </a:extLst>
              </a:tr>
              <a:tr h="170155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1" i="0" u="none" strike="noStrike" dirty="0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JEA-020-100ng-EE_26448377139</a:t>
                      </a:r>
                    </a:p>
                  </a:txBody>
                  <a:tcPr marL="8508" marR="8508" marT="8508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55.1</a:t>
                      </a:r>
                    </a:p>
                  </a:txBody>
                  <a:tcPr marL="8508" marR="8508" marT="85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1.4 x</a:t>
                      </a:r>
                    </a:p>
                  </a:txBody>
                  <a:tcPr marL="8508" marR="8508" marT="85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100.00%</a:t>
                      </a:r>
                    </a:p>
                  </a:txBody>
                  <a:tcPr marL="8508" marR="8508" marT="85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0.00%</a:t>
                      </a:r>
                    </a:p>
                  </a:txBody>
                  <a:tcPr marL="8508" marR="8508" marT="85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1.20%</a:t>
                      </a:r>
                    </a:p>
                  </a:txBody>
                  <a:tcPr marL="8508" marR="8508" marT="85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72.40%</a:t>
                      </a:r>
                    </a:p>
                  </a:txBody>
                  <a:tcPr marL="8508" marR="8508" marT="85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96.90%</a:t>
                      </a:r>
                    </a:p>
                  </a:txBody>
                  <a:tcPr marL="8508" marR="8508" marT="85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1.80%</a:t>
                      </a:r>
                    </a:p>
                  </a:txBody>
                  <a:tcPr marL="8508" marR="8508" marT="85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0.12%</a:t>
                      </a:r>
                    </a:p>
                  </a:txBody>
                  <a:tcPr marL="8508" marR="8508" marT="85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0.44%</a:t>
                      </a:r>
                    </a:p>
                  </a:txBody>
                  <a:tcPr marL="8508" marR="8508" marT="85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147</a:t>
                      </a:r>
                    </a:p>
                  </a:txBody>
                  <a:tcPr marL="8508" marR="8508" marT="85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292.8</a:t>
                      </a:r>
                    </a:p>
                  </a:txBody>
                  <a:tcPr marL="8508" marR="8508" marT="85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81.27%</a:t>
                      </a:r>
                    </a:p>
                  </a:txBody>
                  <a:tcPr marL="8508" marR="8508" marT="8508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52521469"/>
                  </a:ext>
                </a:extLst>
              </a:tr>
              <a:tr h="170155"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08" marR="8508" marT="850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08" marR="8508" marT="850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08" marR="8508" marT="850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08" marR="8508" marT="850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08" marR="8508" marT="850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08" marR="8508" marT="850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08" marR="8508" marT="850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08" marR="8508" marT="850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08" marR="8508" marT="850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08" marR="8508" marT="850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08" marR="8508" marT="850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08" marR="8508" marT="850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08" marR="8508" marT="850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08" marR="8508" marT="8508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1633462"/>
                  </a:ext>
                </a:extLst>
              </a:tr>
              <a:tr h="17015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Sample Name</a:t>
                      </a:r>
                    </a:p>
                  </a:txBody>
                  <a:tcPr marL="8508" marR="8508" marT="850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M Input reads</a:t>
                      </a:r>
                    </a:p>
                  </a:txBody>
                  <a:tcPr marL="8508" marR="8508" marT="850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Raw depth</a:t>
                      </a:r>
                    </a:p>
                  </a:txBody>
                  <a:tcPr marL="8508" marR="8508" marT="850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Paired</a:t>
                      </a:r>
                    </a:p>
                  </a:txBody>
                  <a:tcPr marL="8508" marR="8508" marT="850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QC-fail</a:t>
                      </a:r>
                    </a:p>
                  </a:txBody>
                  <a:tcPr marL="8508" marR="8508" marT="850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Unmap</a:t>
                      </a:r>
                    </a:p>
                  </a:txBody>
                  <a:tcPr marL="8508" marR="8508" marT="850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Dup</a:t>
                      </a:r>
                    </a:p>
                  </a:txBody>
                  <a:tcPr marL="8508" marR="8508" marT="850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Prop pair</a:t>
                      </a:r>
                    </a:p>
                  </a:txBody>
                  <a:tcPr marL="8508" marR="8508" marT="850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Discord</a:t>
                      </a:r>
                    </a:p>
                  </a:txBody>
                  <a:tcPr marL="8508" marR="8508" marT="850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Singleton</a:t>
                      </a:r>
                    </a:p>
                  </a:txBody>
                  <a:tcPr marL="8508" marR="8508" marT="850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Diff chr, MQ⩾10</a:t>
                      </a:r>
                    </a:p>
                  </a:txBody>
                  <a:tcPr marL="8508" marR="8508" marT="850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Med IS</a:t>
                      </a:r>
                    </a:p>
                  </a:txBody>
                  <a:tcPr marL="8508" marR="8508" marT="850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M Alignments</a:t>
                      </a:r>
                    </a:p>
                  </a:txBody>
                  <a:tcPr marL="8508" marR="8508" marT="850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Sec'ry</a:t>
                      </a:r>
                    </a:p>
                  </a:txBody>
                  <a:tcPr marL="8508" marR="8508" marT="8508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54679445"/>
                  </a:ext>
                </a:extLst>
              </a:tr>
              <a:tr h="170155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1" i="0" u="none" strike="noStrike" dirty="0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JEA-020-100ng_26448361556</a:t>
                      </a:r>
                    </a:p>
                  </a:txBody>
                  <a:tcPr marL="8508" marR="8508" marT="8508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39.4</a:t>
                      </a:r>
                    </a:p>
                  </a:txBody>
                  <a:tcPr marL="8508" marR="8508" marT="85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1.0 x</a:t>
                      </a:r>
                    </a:p>
                  </a:txBody>
                  <a:tcPr marL="8508" marR="8508" marT="85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100.00%</a:t>
                      </a:r>
                    </a:p>
                  </a:txBody>
                  <a:tcPr marL="8508" marR="8508" marT="85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0.00%</a:t>
                      </a:r>
                    </a:p>
                  </a:txBody>
                  <a:tcPr marL="8508" marR="8508" marT="85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0.50%</a:t>
                      </a:r>
                    </a:p>
                  </a:txBody>
                  <a:tcPr marL="8508" marR="8508" marT="85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29.50%</a:t>
                      </a:r>
                    </a:p>
                  </a:txBody>
                  <a:tcPr marL="8508" marR="8508" marT="85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3D0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94.70%</a:t>
                      </a:r>
                    </a:p>
                  </a:txBody>
                  <a:tcPr marL="8508" marR="8508" marT="85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4.61%</a:t>
                      </a:r>
                    </a:p>
                  </a:txBody>
                  <a:tcPr marL="8508" marR="8508" marT="85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0.15%</a:t>
                      </a:r>
                    </a:p>
                  </a:txBody>
                  <a:tcPr marL="8508" marR="8508" marT="85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3.57%</a:t>
                      </a:r>
                    </a:p>
                  </a:txBody>
                  <a:tcPr marL="8508" marR="8508" marT="85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143</a:t>
                      </a:r>
                    </a:p>
                  </a:txBody>
                  <a:tcPr marL="8508" marR="8508" marT="85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46.9</a:t>
                      </a:r>
                    </a:p>
                  </a:txBody>
                  <a:tcPr marL="8508" marR="8508" marT="85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15.88%</a:t>
                      </a:r>
                    </a:p>
                  </a:txBody>
                  <a:tcPr marL="8508" marR="8508" marT="8508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2903409"/>
                  </a:ext>
                </a:extLst>
              </a:tr>
              <a:tr h="170155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1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JEA-020-100ng_26448361558</a:t>
                      </a:r>
                    </a:p>
                  </a:txBody>
                  <a:tcPr marL="8508" marR="8508" marT="8508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39.4</a:t>
                      </a:r>
                    </a:p>
                  </a:txBody>
                  <a:tcPr marL="8508" marR="8508" marT="85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1.0 x</a:t>
                      </a:r>
                    </a:p>
                  </a:txBody>
                  <a:tcPr marL="8508" marR="8508" marT="85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100.00%</a:t>
                      </a:r>
                    </a:p>
                  </a:txBody>
                  <a:tcPr marL="8508" marR="8508" marT="85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0.00%</a:t>
                      </a:r>
                    </a:p>
                  </a:txBody>
                  <a:tcPr marL="8508" marR="8508" marT="85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0.50%</a:t>
                      </a:r>
                    </a:p>
                  </a:txBody>
                  <a:tcPr marL="8508" marR="8508" marT="85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29.20%</a:t>
                      </a:r>
                    </a:p>
                  </a:txBody>
                  <a:tcPr marL="8508" marR="8508" marT="85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CCE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94.70%</a:t>
                      </a:r>
                    </a:p>
                  </a:txBody>
                  <a:tcPr marL="8508" marR="8508" marT="85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4.66%</a:t>
                      </a:r>
                    </a:p>
                  </a:txBody>
                  <a:tcPr marL="8508" marR="8508" marT="85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0.10%</a:t>
                      </a:r>
                    </a:p>
                  </a:txBody>
                  <a:tcPr marL="8508" marR="8508" marT="85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3.62%</a:t>
                      </a:r>
                    </a:p>
                  </a:txBody>
                  <a:tcPr marL="8508" marR="8508" marT="85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143</a:t>
                      </a:r>
                    </a:p>
                  </a:txBody>
                  <a:tcPr marL="8508" marR="8508" marT="85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47</a:t>
                      </a:r>
                    </a:p>
                  </a:txBody>
                  <a:tcPr marL="8508" marR="8508" marT="85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16.11%</a:t>
                      </a:r>
                    </a:p>
                  </a:txBody>
                  <a:tcPr marL="8508" marR="8508" marT="8508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34350206"/>
                  </a:ext>
                </a:extLst>
              </a:tr>
              <a:tr h="161193"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08" marR="8508" marT="8508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08" marR="8508" marT="8508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08" marR="8508" marT="8508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08" marR="8508" marT="8508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08" marR="8508" marT="8508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08" marR="8508" marT="8508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08" marR="8508" marT="8508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08" marR="8508" marT="8508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08" marR="8508" marT="8508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08" marR="8508" marT="8508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08" marR="8508" marT="8508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08" marR="8508" marT="8508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08" marR="8508" marT="8508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08" marR="8508" marT="8508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5105012"/>
                  </a:ext>
                </a:extLst>
              </a:tr>
              <a:tr h="17015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Sample Name</a:t>
                      </a:r>
                    </a:p>
                  </a:txBody>
                  <a:tcPr marL="8508" marR="8508" marT="850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M Input reads</a:t>
                      </a:r>
                    </a:p>
                  </a:txBody>
                  <a:tcPr marL="8508" marR="8508" marT="8508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Raw depth</a:t>
                      </a:r>
                    </a:p>
                  </a:txBody>
                  <a:tcPr marL="8508" marR="8508" marT="8508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Paired</a:t>
                      </a:r>
                    </a:p>
                  </a:txBody>
                  <a:tcPr marL="8508" marR="8508" marT="8508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QC-fail</a:t>
                      </a:r>
                    </a:p>
                  </a:txBody>
                  <a:tcPr marL="8508" marR="8508" marT="8508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Unmap</a:t>
                      </a:r>
                    </a:p>
                  </a:txBody>
                  <a:tcPr marL="8508" marR="8508" marT="8508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Dup</a:t>
                      </a:r>
                    </a:p>
                  </a:txBody>
                  <a:tcPr marL="8508" marR="8508" marT="8508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Prop pair</a:t>
                      </a:r>
                    </a:p>
                  </a:txBody>
                  <a:tcPr marL="8508" marR="8508" marT="8508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Discord</a:t>
                      </a:r>
                    </a:p>
                  </a:txBody>
                  <a:tcPr marL="8508" marR="8508" marT="8508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Singleton</a:t>
                      </a:r>
                    </a:p>
                  </a:txBody>
                  <a:tcPr marL="8508" marR="8508" marT="8508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Diff chr, MQ⩾10</a:t>
                      </a:r>
                    </a:p>
                  </a:txBody>
                  <a:tcPr marL="8508" marR="8508" marT="8508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Med IS</a:t>
                      </a:r>
                    </a:p>
                  </a:txBody>
                  <a:tcPr marL="8508" marR="8508" marT="8508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M Alignments</a:t>
                      </a:r>
                    </a:p>
                  </a:txBody>
                  <a:tcPr marL="8508" marR="8508" marT="8508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Sec'ry</a:t>
                      </a:r>
                    </a:p>
                  </a:txBody>
                  <a:tcPr marL="8508" marR="8508" marT="8508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01346047"/>
                  </a:ext>
                </a:extLst>
              </a:tr>
              <a:tr h="170155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1" i="0" u="none" strike="noStrike" dirty="0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JEA-020-50ng-EE_26448378695</a:t>
                      </a:r>
                    </a:p>
                  </a:txBody>
                  <a:tcPr marL="8508" marR="8508" marT="8508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44.4</a:t>
                      </a:r>
                    </a:p>
                  </a:txBody>
                  <a:tcPr marL="8508" marR="8508" marT="85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1.1 x</a:t>
                      </a:r>
                    </a:p>
                  </a:txBody>
                  <a:tcPr marL="8508" marR="8508" marT="85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100.00%</a:t>
                      </a:r>
                    </a:p>
                  </a:txBody>
                  <a:tcPr marL="8508" marR="8508" marT="85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0.00%</a:t>
                      </a:r>
                    </a:p>
                  </a:txBody>
                  <a:tcPr marL="8508" marR="8508" marT="85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1.50%</a:t>
                      </a:r>
                    </a:p>
                  </a:txBody>
                  <a:tcPr marL="8508" marR="8508" marT="85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71.30%</a:t>
                      </a:r>
                    </a:p>
                  </a:txBody>
                  <a:tcPr marL="8508" marR="8508" marT="85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6D6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96.80%</a:t>
                      </a:r>
                    </a:p>
                  </a:txBody>
                  <a:tcPr marL="8508" marR="8508" marT="85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1.59%</a:t>
                      </a:r>
                    </a:p>
                  </a:txBody>
                  <a:tcPr marL="8508" marR="8508" marT="85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0.17%</a:t>
                      </a:r>
                    </a:p>
                  </a:txBody>
                  <a:tcPr marL="8508" marR="8508" marT="85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0.39%</a:t>
                      </a:r>
                    </a:p>
                  </a:txBody>
                  <a:tcPr marL="8508" marR="8508" marT="85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147</a:t>
                      </a:r>
                    </a:p>
                  </a:txBody>
                  <a:tcPr marL="8508" marR="8508" marT="85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238.4</a:t>
                      </a:r>
                    </a:p>
                  </a:txBody>
                  <a:tcPr marL="8508" marR="8508" marT="85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81.51%</a:t>
                      </a:r>
                    </a:p>
                  </a:txBody>
                  <a:tcPr marL="8508" marR="8508" marT="8508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981168"/>
                  </a:ext>
                </a:extLst>
              </a:tr>
              <a:tr h="170155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1" i="0" u="none" strike="noStrike" dirty="0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JEA-020-50ng-EE_26448378697</a:t>
                      </a:r>
                    </a:p>
                  </a:txBody>
                  <a:tcPr marL="8508" marR="8508" marT="8508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44.7</a:t>
                      </a:r>
                    </a:p>
                  </a:txBody>
                  <a:tcPr marL="8508" marR="8508" marT="85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1.1 x</a:t>
                      </a:r>
                    </a:p>
                  </a:txBody>
                  <a:tcPr marL="8508" marR="8508" marT="85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100.00%</a:t>
                      </a:r>
                    </a:p>
                  </a:txBody>
                  <a:tcPr marL="8508" marR="8508" marT="85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0.00%</a:t>
                      </a:r>
                    </a:p>
                  </a:txBody>
                  <a:tcPr marL="8508" marR="8508" marT="85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1.30%</a:t>
                      </a:r>
                    </a:p>
                  </a:txBody>
                  <a:tcPr marL="8508" marR="8508" marT="85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71.20%</a:t>
                      </a:r>
                    </a:p>
                  </a:txBody>
                  <a:tcPr marL="8508" marR="8508" marT="85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6D6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96.90%</a:t>
                      </a:r>
                    </a:p>
                  </a:txBody>
                  <a:tcPr marL="8508" marR="8508" marT="85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1.67%</a:t>
                      </a:r>
                    </a:p>
                  </a:txBody>
                  <a:tcPr marL="8508" marR="8508" marT="85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0.13%</a:t>
                      </a:r>
                    </a:p>
                  </a:txBody>
                  <a:tcPr marL="8508" marR="8508" marT="85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0.40%</a:t>
                      </a:r>
                    </a:p>
                  </a:txBody>
                  <a:tcPr marL="8508" marR="8508" marT="85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161</a:t>
                      </a:r>
                    </a:p>
                  </a:txBody>
                  <a:tcPr marL="8508" marR="8508" marT="85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241.1</a:t>
                      </a:r>
                    </a:p>
                  </a:txBody>
                  <a:tcPr marL="8508" marR="8508" marT="85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81.56%</a:t>
                      </a:r>
                    </a:p>
                  </a:txBody>
                  <a:tcPr marL="8508" marR="8508" marT="8508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18578397"/>
                  </a:ext>
                </a:extLst>
              </a:tr>
              <a:tr h="170155"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08" marR="8508" marT="850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08" marR="8508" marT="850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08" marR="8508" marT="850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08" marR="8508" marT="850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08" marR="8508" marT="850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08" marR="8508" marT="850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08" marR="8508" marT="850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08" marR="8508" marT="850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08" marR="8508" marT="850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08" marR="8508" marT="850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08" marR="8508" marT="850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08" marR="8508" marT="850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08" marR="8508" marT="850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08" marR="8508" marT="8508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02618759"/>
                  </a:ext>
                </a:extLst>
              </a:tr>
              <a:tr h="17015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Sample Name</a:t>
                      </a:r>
                    </a:p>
                  </a:txBody>
                  <a:tcPr marL="8508" marR="8508" marT="850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M Input reads</a:t>
                      </a:r>
                    </a:p>
                  </a:txBody>
                  <a:tcPr marL="8508" marR="8508" marT="850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Raw depth</a:t>
                      </a:r>
                    </a:p>
                  </a:txBody>
                  <a:tcPr marL="8508" marR="8508" marT="850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Paired</a:t>
                      </a:r>
                    </a:p>
                  </a:txBody>
                  <a:tcPr marL="8508" marR="8508" marT="850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QC-fail</a:t>
                      </a:r>
                    </a:p>
                  </a:txBody>
                  <a:tcPr marL="8508" marR="8508" marT="850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 err="1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Unmap</a:t>
                      </a:r>
                      <a:endParaRPr lang="en-US" sz="1000" b="1" i="0" u="none" strike="noStrike" dirty="0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508" marR="8508" marT="850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Dup</a:t>
                      </a:r>
                    </a:p>
                  </a:txBody>
                  <a:tcPr marL="8508" marR="8508" marT="850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Prop pair</a:t>
                      </a:r>
                    </a:p>
                  </a:txBody>
                  <a:tcPr marL="8508" marR="8508" marT="850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Discord</a:t>
                      </a:r>
                    </a:p>
                  </a:txBody>
                  <a:tcPr marL="8508" marR="8508" marT="850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Singleton</a:t>
                      </a:r>
                    </a:p>
                  </a:txBody>
                  <a:tcPr marL="8508" marR="8508" marT="850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Diff chr, MQ⩾10</a:t>
                      </a:r>
                    </a:p>
                  </a:txBody>
                  <a:tcPr marL="8508" marR="8508" marT="850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Med IS</a:t>
                      </a:r>
                    </a:p>
                  </a:txBody>
                  <a:tcPr marL="8508" marR="8508" marT="850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M Alignments</a:t>
                      </a:r>
                    </a:p>
                  </a:txBody>
                  <a:tcPr marL="8508" marR="8508" marT="850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Sec'ry</a:t>
                      </a:r>
                    </a:p>
                  </a:txBody>
                  <a:tcPr marL="8508" marR="8508" marT="8508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65563522"/>
                  </a:ext>
                </a:extLst>
              </a:tr>
              <a:tr h="170155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1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JEA-020-50ng_26448399157</a:t>
                      </a:r>
                    </a:p>
                  </a:txBody>
                  <a:tcPr marL="8508" marR="8508" marT="8508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52.2</a:t>
                      </a:r>
                    </a:p>
                  </a:txBody>
                  <a:tcPr marL="8508" marR="8508" marT="85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1.3 x</a:t>
                      </a:r>
                    </a:p>
                  </a:txBody>
                  <a:tcPr marL="8508" marR="8508" marT="85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100.00%</a:t>
                      </a:r>
                    </a:p>
                  </a:txBody>
                  <a:tcPr marL="8508" marR="8508" marT="85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0.00%</a:t>
                      </a:r>
                    </a:p>
                  </a:txBody>
                  <a:tcPr marL="8508" marR="8508" marT="85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0.50%</a:t>
                      </a:r>
                    </a:p>
                  </a:txBody>
                  <a:tcPr marL="8508" marR="8508" marT="85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33.50%</a:t>
                      </a:r>
                    </a:p>
                  </a:txBody>
                  <a:tcPr marL="8508" marR="8508" marT="85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97.30%</a:t>
                      </a:r>
                    </a:p>
                  </a:txBody>
                  <a:tcPr marL="8508" marR="8508" marT="85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2.11%</a:t>
                      </a:r>
                    </a:p>
                  </a:txBody>
                  <a:tcPr marL="8508" marR="8508" marT="85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0.13%</a:t>
                      </a:r>
                    </a:p>
                  </a:txBody>
                  <a:tcPr marL="8508" marR="8508" marT="85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1.48%</a:t>
                      </a:r>
                    </a:p>
                  </a:txBody>
                  <a:tcPr marL="8508" marR="8508" marT="85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146</a:t>
                      </a:r>
                    </a:p>
                  </a:txBody>
                  <a:tcPr marL="8508" marR="8508" marT="85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62.9</a:t>
                      </a:r>
                    </a:p>
                  </a:txBody>
                  <a:tcPr marL="8508" marR="8508" marT="85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16.86%</a:t>
                      </a:r>
                    </a:p>
                  </a:txBody>
                  <a:tcPr marL="8508" marR="8508" marT="8508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27893389"/>
                  </a:ext>
                </a:extLst>
              </a:tr>
              <a:tr h="170155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1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JEA-020-50ng_26448399159</a:t>
                      </a:r>
                    </a:p>
                  </a:txBody>
                  <a:tcPr marL="8508" marR="8508" marT="8508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52.3</a:t>
                      </a:r>
                    </a:p>
                  </a:txBody>
                  <a:tcPr marL="8508" marR="8508" marT="85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1.3 x</a:t>
                      </a:r>
                    </a:p>
                  </a:txBody>
                  <a:tcPr marL="8508" marR="8508" marT="85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100.00%</a:t>
                      </a:r>
                    </a:p>
                  </a:txBody>
                  <a:tcPr marL="8508" marR="8508" marT="85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0.00%</a:t>
                      </a:r>
                    </a:p>
                  </a:txBody>
                  <a:tcPr marL="8508" marR="8508" marT="85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0.50%</a:t>
                      </a:r>
                    </a:p>
                  </a:txBody>
                  <a:tcPr marL="8508" marR="8508" marT="85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33.10%</a:t>
                      </a:r>
                    </a:p>
                  </a:txBody>
                  <a:tcPr marL="8508" marR="8508" marT="85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E9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97.30%</a:t>
                      </a:r>
                    </a:p>
                  </a:txBody>
                  <a:tcPr marL="8508" marR="8508" marT="85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2.13%</a:t>
                      </a:r>
                    </a:p>
                  </a:txBody>
                  <a:tcPr marL="8508" marR="8508" marT="85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0.09%</a:t>
                      </a:r>
                    </a:p>
                  </a:txBody>
                  <a:tcPr marL="8508" marR="8508" marT="85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1.50%</a:t>
                      </a:r>
                    </a:p>
                  </a:txBody>
                  <a:tcPr marL="8508" marR="8508" marT="85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142</a:t>
                      </a:r>
                    </a:p>
                  </a:txBody>
                  <a:tcPr marL="8508" marR="8508" marT="85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63.2</a:t>
                      </a:r>
                    </a:p>
                  </a:txBody>
                  <a:tcPr marL="8508" marR="8508" marT="85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17.09%</a:t>
                      </a:r>
                    </a:p>
                  </a:txBody>
                  <a:tcPr marL="8508" marR="8508" marT="8508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3309670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0361875-90B4-42B7-A758-7EE4FA53F3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6312795"/>
              </p:ext>
            </p:extLst>
          </p:nvPr>
        </p:nvGraphicFramePr>
        <p:xfrm>
          <a:off x="1008223" y="1477316"/>
          <a:ext cx="10515601" cy="1058386"/>
        </p:xfrm>
        <a:graphic>
          <a:graphicData uri="http://schemas.openxmlformats.org/drawingml/2006/table">
            <a:tbl>
              <a:tblPr/>
              <a:tblGrid>
                <a:gridCol w="2442333">
                  <a:extLst>
                    <a:ext uri="{9D8B030D-6E8A-4147-A177-3AD203B41FA5}">
                      <a16:colId xmlns:a16="http://schemas.microsoft.com/office/drawing/2014/main" val="1634650838"/>
                    </a:ext>
                  </a:extLst>
                </a:gridCol>
                <a:gridCol w="893261">
                  <a:extLst>
                    <a:ext uri="{9D8B030D-6E8A-4147-A177-3AD203B41FA5}">
                      <a16:colId xmlns:a16="http://schemas.microsoft.com/office/drawing/2014/main" val="3527611407"/>
                    </a:ext>
                  </a:extLst>
                </a:gridCol>
                <a:gridCol w="701040">
                  <a:extLst>
                    <a:ext uri="{9D8B030D-6E8A-4147-A177-3AD203B41FA5}">
                      <a16:colId xmlns:a16="http://schemas.microsoft.com/office/drawing/2014/main" val="2539350456"/>
                    </a:ext>
                  </a:extLst>
                </a:gridCol>
                <a:gridCol w="497512">
                  <a:extLst>
                    <a:ext uri="{9D8B030D-6E8A-4147-A177-3AD203B41FA5}">
                      <a16:colId xmlns:a16="http://schemas.microsoft.com/office/drawing/2014/main" val="4034103777"/>
                    </a:ext>
                  </a:extLst>
                </a:gridCol>
                <a:gridCol w="474898">
                  <a:extLst>
                    <a:ext uri="{9D8B030D-6E8A-4147-A177-3AD203B41FA5}">
                      <a16:colId xmlns:a16="http://schemas.microsoft.com/office/drawing/2014/main" val="851426149"/>
                    </a:ext>
                  </a:extLst>
                </a:gridCol>
                <a:gridCol w="474898">
                  <a:extLst>
                    <a:ext uri="{9D8B030D-6E8A-4147-A177-3AD203B41FA5}">
                      <a16:colId xmlns:a16="http://schemas.microsoft.com/office/drawing/2014/main" val="1470346599"/>
                    </a:ext>
                  </a:extLst>
                </a:gridCol>
                <a:gridCol w="432497">
                  <a:extLst>
                    <a:ext uri="{9D8B030D-6E8A-4147-A177-3AD203B41FA5}">
                      <a16:colId xmlns:a16="http://schemas.microsoft.com/office/drawing/2014/main" val="4078350611"/>
                    </a:ext>
                  </a:extLst>
                </a:gridCol>
                <a:gridCol w="610584">
                  <a:extLst>
                    <a:ext uri="{9D8B030D-6E8A-4147-A177-3AD203B41FA5}">
                      <a16:colId xmlns:a16="http://schemas.microsoft.com/office/drawing/2014/main" val="334987690"/>
                    </a:ext>
                  </a:extLst>
                </a:gridCol>
                <a:gridCol w="531433">
                  <a:extLst>
                    <a:ext uri="{9D8B030D-6E8A-4147-A177-3AD203B41FA5}">
                      <a16:colId xmlns:a16="http://schemas.microsoft.com/office/drawing/2014/main" val="658308521"/>
                    </a:ext>
                  </a:extLst>
                </a:gridCol>
                <a:gridCol w="636024">
                  <a:extLst>
                    <a:ext uri="{9D8B030D-6E8A-4147-A177-3AD203B41FA5}">
                      <a16:colId xmlns:a16="http://schemas.microsoft.com/office/drawing/2014/main" val="3636625273"/>
                    </a:ext>
                  </a:extLst>
                </a:gridCol>
                <a:gridCol w="1040253">
                  <a:extLst>
                    <a:ext uri="{9D8B030D-6E8A-4147-A177-3AD203B41FA5}">
                      <a16:colId xmlns:a16="http://schemas.microsoft.com/office/drawing/2014/main" val="2196340643"/>
                    </a:ext>
                  </a:extLst>
                </a:gridCol>
                <a:gridCol w="474898">
                  <a:extLst>
                    <a:ext uri="{9D8B030D-6E8A-4147-A177-3AD203B41FA5}">
                      <a16:colId xmlns:a16="http://schemas.microsoft.com/office/drawing/2014/main" val="1745510313"/>
                    </a:ext>
                  </a:extLst>
                </a:gridCol>
                <a:gridCol w="873473">
                  <a:extLst>
                    <a:ext uri="{9D8B030D-6E8A-4147-A177-3AD203B41FA5}">
                      <a16:colId xmlns:a16="http://schemas.microsoft.com/office/drawing/2014/main" val="3894045487"/>
                    </a:ext>
                  </a:extLst>
                </a:gridCol>
                <a:gridCol w="432497">
                  <a:extLst>
                    <a:ext uri="{9D8B030D-6E8A-4147-A177-3AD203B41FA5}">
                      <a16:colId xmlns:a16="http://schemas.microsoft.com/office/drawing/2014/main" val="2982496670"/>
                    </a:ext>
                  </a:extLst>
                </a:gridCol>
              </a:tblGrid>
              <a:tr h="20944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Sample Name</a:t>
                      </a:r>
                    </a:p>
                  </a:txBody>
                  <a:tcPr marL="8489" marR="8489" marT="84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M Input reads</a:t>
                      </a:r>
                    </a:p>
                  </a:txBody>
                  <a:tcPr marL="8489" marR="8489" marT="848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Raw depth</a:t>
                      </a:r>
                    </a:p>
                  </a:txBody>
                  <a:tcPr marL="8489" marR="8489" marT="848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Paired</a:t>
                      </a:r>
                    </a:p>
                  </a:txBody>
                  <a:tcPr marL="8489" marR="8489" marT="848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QC-fail</a:t>
                      </a:r>
                    </a:p>
                  </a:txBody>
                  <a:tcPr marL="8489" marR="8489" marT="848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Unmap</a:t>
                      </a:r>
                    </a:p>
                  </a:txBody>
                  <a:tcPr marL="8489" marR="8489" marT="848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Dup</a:t>
                      </a:r>
                    </a:p>
                  </a:txBody>
                  <a:tcPr marL="8489" marR="8489" marT="848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Prop pair</a:t>
                      </a:r>
                    </a:p>
                  </a:txBody>
                  <a:tcPr marL="8489" marR="8489" marT="848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Discord</a:t>
                      </a:r>
                    </a:p>
                  </a:txBody>
                  <a:tcPr marL="8489" marR="8489" marT="848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Singleton</a:t>
                      </a:r>
                    </a:p>
                  </a:txBody>
                  <a:tcPr marL="8489" marR="8489" marT="848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Diff chr, MQ⩾10</a:t>
                      </a:r>
                    </a:p>
                  </a:txBody>
                  <a:tcPr marL="8489" marR="8489" marT="848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Med IS</a:t>
                      </a:r>
                    </a:p>
                  </a:txBody>
                  <a:tcPr marL="8489" marR="8489" marT="848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M Alignments</a:t>
                      </a:r>
                    </a:p>
                  </a:txBody>
                  <a:tcPr marL="8489" marR="8489" marT="848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Sec'ry</a:t>
                      </a:r>
                    </a:p>
                  </a:txBody>
                  <a:tcPr marL="8489" marR="8489" marT="8489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5259381"/>
                  </a:ext>
                </a:extLst>
              </a:tr>
              <a:tr h="169789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1" i="0" u="none" strike="noStrike" dirty="0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MOL22-010778-100ng-EE_26448391827</a:t>
                      </a:r>
                    </a:p>
                  </a:txBody>
                  <a:tcPr marL="8489" marR="8489" marT="8489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54.4</a:t>
                      </a:r>
                    </a:p>
                  </a:txBody>
                  <a:tcPr marL="8489" marR="8489" marT="848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1.4 x</a:t>
                      </a:r>
                    </a:p>
                  </a:txBody>
                  <a:tcPr marL="8489" marR="8489" marT="848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100.00%</a:t>
                      </a:r>
                    </a:p>
                  </a:txBody>
                  <a:tcPr marL="8489" marR="8489" marT="848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0.00%</a:t>
                      </a:r>
                    </a:p>
                  </a:txBody>
                  <a:tcPr marL="8489" marR="8489" marT="848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1.70%</a:t>
                      </a:r>
                    </a:p>
                  </a:txBody>
                  <a:tcPr marL="8489" marR="8489" marT="848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71.00%</a:t>
                      </a:r>
                    </a:p>
                  </a:txBody>
                  <a:tcPr marL="8489" marR="8489" marT="848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6B6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96.40%</a:t>
                      </a:r>
                    </a:p>
                  </a:txBody>
                  <a:tcPr marL="8489" marR="8489" marT="848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1.74%</a:t>
                      </a:r>
                    </a:p>
                  </a:txBody>
                  <a:tcPr marL="8489" marR="8489" marT="848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0.13%</a:t>
                      </a:r>
                    </a:p>
                  </a:txBody>
                  <a:tcPr marL="8489" marR="8489" marT="848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0.50%</a:t>
                      </a:r>
                    </a:p>
                  </a:txBody>
                  <a:tcPr marL="8489" marR="8489" marT="848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134</a:t>
                      </a:r>
                    </a:p>
                  </a:txBody>
                  <a:tcPr marL="8489" marR="8489" marT="848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294</a:t>
                      </a:r>
                    </a:p>
                  </a:txBody>
                  <a:tcPr marL="8489" marR="8489" marT="848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81.72%</a:t>
                      </a:r>
                    </a:p>
                  </a:txBody>
                  <a:tcPr marL="8489" marR="8489" marT="8489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1765561"/>
                  </a:ext>
                </a:extLst>
              </a:tr>
              <a:tr h="169789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1" i="0" u="none" strike="noStrike" dirty="0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MOL22-010778-100ng-EE_26448391829</a:t>
                      </a:r>
                    </a:p>
                  </a:txBody>
                  <a:tcPr marL="8489" marR="8489" marT="8489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55.1</a:t>
                      </a:r>
                    </a:p>
                  </a:txBody>
                  <a:tcPr marL="8489" marR="8489" marT="848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1.4 x</a:t>
                      </a:r>
                    </a:p>
                  </a:txBody>
                  <a:tcPr marL="8489" marR="8489" marT="848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100.00%</a:t>
                      </a:r>
                    </a:p>
                  </a:txBody>
                  <a:tcPr marL="8489" marR="8489" marT="848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0.00%</a:t>
                      </a:r>
                    </a:p>
                  </a:txBody>
                  <a:tcPr marL="8489" marR="8489" marT="848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1.70%</a:t>
                      </a:r>
                    </a:p>
                  </a:txBody>
                  <a:tcPr marL="8489" marR="8489" marT="848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71.30%</a:t>
                      </a:r>
                    </a:p>
                  </a:txBody>
                  <a:tcPr marL="8489" marR="8489" marT="848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96.40%</a:t>
                      </a:r>
                    </a:p>
                  </a:txBody>
                  <a:tcPr marL="8489" marR="8489" marT="848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1.80%</a:t>
                      </a:r>
                    </a:p>
                  </a:txBody>
                  <a:tcPr marL="8489" marR="8489" marT="848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0.12%</a:t>
                      </a:r>
                    </a:p>
                  </a:txBody>
                  <a:tcPr marL="8489" marR="8489" marT="848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0.50%</a:t>
                      </a:r>
                    </a:p>
                  </a:txBody>
                  <a:tcPr marL="8489" marR="8489" marT="848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137</a:t>
                      </a:r>
                    </a:p>
                  </a:txBody>
                  <a:tcPr marL="8489" marR="8489" marT="848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298.7</a:t>
                      </a:r>
                    </a:p>
                  </a:txBody>
                  <a:tcPr marL="8489" marR="8489" marT="848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81.73%</a:t>
                      </a:r>
                    </a:p>
                  </a:txBody>
                  <a:tcPr marL="8489" marR="8489" marT="8489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8583585"/>
                  </a:ext>
                </a:extLst>
              </a:tr>
              <a:tr h="16978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Sample Name</a:t>
                      </a:r>
                    </a:p>
                  </a:txBody>
                  <a:tcPr marL="8489" marR="8489" marT="848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M Input reads</a:t>
                      </a:r>
                    </a:p>
                  </a:txBody>
                  <a:tcPr marL="8489" marR="8489" marT="84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Raw depth</a:t>
                      </a:r>
                    </a:p>
                  </a:txBody>
                  <a:tcPr marL="8489" marR="8489" marT="84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Paired</a:t>
                      </a:r>
                    </a:p>
                  </a:txBody>
                  <a:tcPr marL="8489" marR="8489" marT="84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QC-fail</a:t>
                      </a:r>
                    </a:p>
                  </a:txBody>
                  <a:tcPr marL="8489" marR="8489" marT="84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 err="1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Unmap</a:t>
                      </a:r>
                      <a:endParaRPr lang="en-US" sz="1000" b="1" i="0" u="none" strike="noStrike" dirty="0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489" marR="8489" marT="84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Dup</a:t>
                      </a:r>
                    </a:p>
                  </a:txBody>
                  <a:tcPr marL="8489" marR="8489" marT="84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Prop pair</a:t>
                      </a:r>
                    </a:p>
                  </a:txBody>
                  <a:tcPr marL="8489" marR="8489" marT="84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Discord</a:t>
                      </a:r>
                    </a:p>
                  </a:txBody>
                  <a:tcPr marL="8489" marR="8489" marT="84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Singleton</a:t>
                      </a:r>
                    </a:p>
                  </a:txBody>
                  <a:tcPr marL="8489" marR="8489" marT="84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Diff chr, MQ⩾10</a:t>
                      </a:r>
                    </a:p>
                  </a:txBody>
                  <a:tcPr marL="8489" marR="8489" marT="84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Med IS</a:t>
                      </a:r>
                    </a:p>
                  </a:txBody>
                  <a:tcPr marL="8489" marR="8489" marT="84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M Alignments</a:t>
                      </a:r>
                    </a:p>
                  </a:txBody>
                  <a:tcPr marL="8489" marR="8489" marT="84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Sec'ry</a:t>
                      </a:r>
                    </a:p>
                  </a:txBody>
                  <a:tcPr marL="8489" marR="8489" marT="8489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06937240"/>
                  </a:ext>
                </a:extLst>
              </a:tr>
              <a:tr h="169789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1" i="0" u="none" strike="noStrike" dirty="0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MOL22-010778-100ng_26448399602</a:t>
                      </a:r>
                    </a:p>
                  </a:txBody>
                  <a:tcPr marL="8489" marR="8489" marT="8489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43.2</a:t>
                      </a:r>
                    </a:p>
                  </a:txBody>
                  <a:tcPr marL="8489" marR="8489" marT="848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1.1 x</a:t>
                      </a:r>
                    </a:p>
                  </a:txBody>
                  <a:tcPr marL="8489" marR="8489" marT="848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100.00%</a:t>
                      </a:r>
                    </a:p>
                  </a:txBody>
                  <a:tcPr marL="8489" marR="8489" marT="848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0.00%</a:t>
                      </a:r>
                    </a:p>
                  </a:txBody>
                  <a:tcPr marL="8489" marR="8489" marT="848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0.80%</a:t>
                      </a:r>
                    </a:p>
                  </a:txBody>
                  <a:tcPr marL="8489" marR="8489" marT="848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26.20%</a:t>
                      </a:r>
                    </a:p>
                  </a:txBody>
                  <a:tcPr marL="8489" marR="8489" marT="848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5C7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95.70%</a:t>
                      </a:r>
                    </a:p>
                  </a:txBody>
                  <a:tcPr marL="8489" marR="8489" marT="848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3.38%</a:t>
                      </a:r>
                    </a:p>
                  </a:txBody>
                  <a:tcPr marL="8489" marR="8489" marT="848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0.10%</a:t>
                      </a:r>
                    </a:p>
                  </a:txBody>
                  <a:tcPr marL="8489" marR="8489" marT="848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2.54%</a:t>
                      </a:r>
                    </a:p>
                  </a:txBody>
                  <a:tcPr marL="8489" marR="8489" marT="848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127</a:t>
                      </a:r>
                    </a:p>
                  </a:txBody>
                  <a:tcPr marL="8489" marR="8489" marT="848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51</a:t>
                      </a:r>
                    </a:p>
                  </a:txBody>
                  <a:tcPr marL="8489" marR="8489" marT="848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15.31%</a:t>
                      </a:r>
                    </a:p>
                  </a:txBody>
                  <a:tcPr marL="8489" marR="8489" marT="8489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24986310"/>
                  </a:ext>
                </a:extLst>
              </a:tr>
              <a:tr h="169789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1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MOL22-010778-100ng_26448399603</a:t>
                      </a:r>
                    </a:p>
                  </a:txBody>
                  <a:tcPr marL="8489" marR="8489" marT="8489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43.4</a:t>
                      </a:r>
                    </a:p>
                  </a:txBody>
                  <a:tcPr marL="8489" marR="8489" marT="848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1.1 x</a:t>
                      </a:r>
                    </a:p>
                  </a:txBody>
                  <a:tcPr marL="8489" marR="8489" marT="848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100.00%</a:t>
                      </a:r>
                    </a:p>
                  </a:txBody>
                  <a:tcPr marL="8489" marR="8489" marT="848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0.00%</a:t>
                      </a:r>
                    </a:p>
                  </a:txBody>
                  <a:tcPr marL="8489" marR="8489" marT="848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0.80%</a:t>
                      </a:r>
                    </a:p>
                  </a:txBody>
                  <a:tcPr marL="8489" marR="8489" marT="848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25.70%</a:t>
                      </a:r>
                    </a:p>
                  </a:txBody>
                  <a:tcPr marL="8489" marR="8489" marT="848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C6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95.80%</a:t>
                      </a:r>
                    </a:p>
                  </a:txBody>
                  <a:tcPr marL="8489" marR="8489" marT="848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3.34%</a:t>
                      </a:r>
                    </a:p>
                  </a:txBody>
                  <a:tcPr marL="8489" marR="8489" marT="848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0.08%</a:t>
                      </a:r>
                    </a:p>
                  </a:txBody>
                  <a:tcPr marL="8489" marR="8489" marT="848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2.49%</a:t>
                      </a:r>
                    </a:p>
                  </a:txBody>
                  <a:tcPr marL="8489" marR="8489" marT="848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129</a:t>
                      </a:r>
                    </a:p>
                  </a:txBody>
                  <a:tcPr marL="8489" marR="8489" marT="848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51.3</a:t>
                      </a:r>
                    </a:p>
                  </a:txBody>
                  <a:tcPr marL="8489" marR="8489" marT="848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15.43%</a:t>
                      </a:r>
                    </a:p>
                  </a:txBody>
                  <a:tcPr marL="8489" marR="8489" marT="8489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0378439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9CAE0080-69A5-4438-92C7-DB69A145B6F2}"/>
              </a:ext>
            </a:extLst>
          </p:cNvPr>
          <p:cNvSpPr txBox="1"/>
          <p:nvPr/>
        </p:nvSpPr>
        <p:spPr>
          <a:xfrm>
            <a:off x="435006" y="213063"/>
            <a:ext cx="61572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  <a:latin typeface="+mj-lt"/>
              </a:rPr>
              <a:t>Efficiency for r-RNA and Globin depletion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12EAD1-B68F-4CCD-AA9A-32B462705F6A}"/>
              </a:ext>
            </a:extLst>
          </p:cNvPr>
          <p:cNvSpPr txBox="1"/>
          <p:nvPr/>
        </p:nvSpPr>
        <p:spPr>
          <a:xfrm>
            <a:off x="-3092" y="1535974"/>
            <a:ext cx="10113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Un-depleted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2B0645-C583-4E43-92A7-AD43665394BF}"/>
              </a:ext>
            </a:extLst>
          </p:cNvPr>
          <p:cNvSpPr txBox="1"/>
          <p:nvPr/>
        </p:nvSpPr>
        <p:spPr>
          <a:xfrm>
            <a:off x="42777" y="2062911"/>
            <a:ext cx="10113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depleted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220F1C-233C-4725-B525-90C35ADE582A}"/>
              </a:ext>
            </a:extLst>
          </p:cNvPr>
          <p:cNvSpPr txBox="1"/>
          <p:nvPr/>
        </p:nvSpPr>
        <p:spPr>
          <a:xfrm>
            <a:off x="838200" y="2740771"/>
            <a:ext cx="801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Globin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F912AA-868C-487F-AAAA-421BF0E7CEB4}"/>
              </a:ext>
            </a:extLst>
          </p:cNvPr>
          <p:cNvSpPr txBox="1"/>
          <p:nvPr/>
        </p:nvSpPr>
        <p:spPr>
          <a:xfrm>
            <a:off x="838200" y="987983"/>
            <a:ext cx="627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FFPE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0BEDE4-E3E6-4C81-8194-DAE6ED80B63B}"/>
              </a:ext>
            </a:extLst>
          </p:cNvPr>
          <p:cNvSpPr txBox="1"/>
          <p:nvPr/>
        </p:nvSpPr>
        <p:spPr>
          <a:xfrm>
            <a:off x="-45869" y="3412038"/>
            <a:ext cx="10113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Un-depleted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75EF2FF-73E9-4995-AE89-C34AA6432C8C}"/>
              </a:ext>
            </a:extLst>
          </p:cNvPr>
          <p:cNvSpPr txBox="1"/>
          <p:nvPr/>
        </p:nvSpPr>
        <p:spPr>
          <a:xfrm>
            <a:off x="0" y="3938975"/>
            <a:ext cx="10113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depleted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574391-5710-4D4E-8DA0-0DF95E00565B}"/>
              </a:ext>
            </a:extLst>
          </p:cNvPr>
          <p:cNvSpPr txBox="1"/>
          <p:nvPr/>
        </p:nvSpPr>
        <p:spPr>
          <a:xfrm>
            <a:off x="-45869" y="4794909"/>
            <a:ext cx="10113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Un-depleted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B3F67BC-45F5-42B8-AA8D-6B21CB719334}"/>
              </a:ext>
            </a:extLst>
          </p:cNvPr>
          <p:cNvSpPr txBox="1"/>
          <p:nvPr/>
        </p:nvSpPr>
        <p:spPr>
          <a:xfrm>
            <a:off x="0" y="5321846"/>
            <a:ext cx="10113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depleted</a:t>
            </a:r>
          </a:p>
        </p:txBody>
      </p:sp>
    </p:spTree>
    <p:extLst>
      <p:ext uri="{BB962C8B-B14F-4D97-AF65-F5344CB8AC3E}">
        <p14:creationId xmlns:p14="http://schemas.microsoft.com/office/powerpoint/2010/main" val="34872444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66BF828-D623-4062-BA9B-5CB0702E3539}"/>
              </a:ext>
            </a:extLst>
          </p:cNvPr>
          <p:cNvSpPr txBox="1"/>
          <p:nvPr/>
        </p:nvSpPr>
        <p:spPr>
          <a:xfrm>
            <a:off x="415676" y="293315"/>
            <a:ext cx="108513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  <a:latin typeface="+mj-lt"/>
              </a:rPr>
              <a:t>Depletion efficiency is high and performances are similar at different input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717EBACB-3F4A-4DCB-909D-BD80B4E42E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3269684"/>
              </p:ext>
            </p:extLst>
          </p:nvPr>
        </p:nvGraphicFramePr>
        <p:xfrm>
          <a:off x="512275" y="1046039"/>
          <a:ext cx="10515600" cy="4371420"/>
        </p:xfrm>
        <a:graphic>
          <a:graphicData uri="http://schemas.openxmlformats.org/drawingml/2006/table">
            <a:tbl>
              <a:tblPr/>
              <a:tblGrid>
                <a:gridCol w="584200">
                  <a:extLst>
                    <a:ext uri="{9D8B030D-6E8A-4147-A177-3AD203B41FA5}">
                      <a16:colId xmlns:a16="http://schemas.microsoft.com/office/drawing/2014/main" val="3112480969"/>
                    </a:ext>
                  </a:extLst>
                </a:gridCol>
                <a:gridCol w="584200">
                  <a:extLst>
                    <a:ext uri="{9D8B030D-6E8A-4147-A177-3AD203B41FA5}">
                      <a16:colId xmlns:a16="http://schemas.microsoft.com/office/drawing/2014/main" val="4010573181"/>
                    </a:ext>
                  </a:extLst>
                </a:gridCol>
                <a:gridCol w="584200">
                  <a:extLst>
                    <a:ext uri="{9D8B030D-6E8A-4147-A177-3AD203B41FA5}">
                      <a16:colId xmlns:a16="http://schemas.microsoft.com/office/drawing/2014/main" val="2200518289"/>
                    </a:ext>
                  </a:extLst>
                </a:gridCol>
                <a:gridCol w="584200">
                  <a:extLst>
                    <a:ext uri="{9D8B030D-6E8A-4147-A177-3AD203B41FA5}">
                      <a16:colId xmlns:a16="http://schemas.microsoft.com/office/drawing/2014/main" val="1308467607"/>
                    </a:ext>
                  </a:extLst>
                </a:gridCol>
                <a:gridCol w="584200">
                  <a:extLst>
                    <a:ext uri="{9D8B030D-6E8A-4147-A177-3AD203B41FA5}">
                      <a16:colId xmlns:a16="http://schemas.microsoft.com/office/drawing/2014/main" val="3415009439"/>
                    </a:ext>
                  </a:extLst>
                </a:gridCol>
                <a:gridCol w="584200">
                  <a:extLst>
                    <a:ext uri="{9D8B030D-6E8A-4147-A177-3AD203B41FA5}">
                      <a16:colId xmlns:a16="http://schemas.microsoft.com/office/drawing/2014/main" val="1920339574"/>
                    </a:ext>
                  </a:extLst>
                </a:gridCol>
                <a:gridCol w="584200">
                  <a:extLst>
                    <a:ext uri="{9D8B030D-6E8A-4147-A177-3AD203B41FA5}">
                      <a16:colId xmlns:a16="http://schemas.microsoft.com/office/drawing/2014/main" val="629966684"/>
                    </a:ext>
                  </a:extLst>
                </a:gridCol>
                <a:gridCol w="584200">
                  <a:extLst>
                    <a:ext uri="{9D8B030D-6E8A-4147-A177-3AD203B41FA5}">
                      <a16:colId xmlns:a16="http://schemas.microsoft.com/office/drawing/2014/main" val="2603800649"/>
                    </a:ext>
                  </a:extLst>
                </a:gridCol>
                <a:gridCol w="584200">
                  <a:extLst>
                    <a:ext uri="{9D8B030D-6E8A-4147-A177-3AD203B41FA5}">
                      <a16:colId xmlns:a16="http://schemas.microsoft.com/office/drawing/2014/main" val="1368257401"/>
                    </a:ext>
                  </a:extLst>
                </a:gridCol>
                <a:gridCol w="584200">
                  <a:extLst>
                    <a:ext uri="{9D8B030D-6E8A-4147-A177-3AD203B41FA5}">
                      <a16:colId xmlns:a16="http://schemas.microsoft.com/office/drawing/2014/main" val="3908394073"/>
                    </a:ext>
                  </a:extLst>
                </a:gridCol>
                <a:gridCol w="584200">
                  <a:extLst>
                    <a:ext uri="{9D8B030D-6E8A-4147-A177-3AD203B41FA5}">
                      <a16:colId xmlns:a16="http://schemas.microsoft.com/office/drawing/2014/main" val="331934012"/>
                    </a:ext>
                  </a:extLst>
                </a:gridCol>
                <a:gridCol w="584200">
                  <a:extLst>
                    <a:ext uri="{9D8B030D-6E8A-4147-A177-3AD203B41FA5}">
                      <a16:colId xmlns:a16="http://schemas.microsoft.com/office/drawing/2014/main" val="2081252947"/>
                    </a:ext>
                  </a:extLst>
                </a:gridCol>
                <a:gridCol w="584200">
                  <a:extLst>
                    <a:ext uri="{9D8B030D-6E8A-4147-A177-3AD203B41FA5}">
                      <a16:colId xmlns:a16="http://schemas.microsoft.com/office/drawing/2014/main" val="153352215"/>
                    </a:ext>
                  </a:extLst>
                </a:gridCol>
                <a:gridCol w="584200">
                  <a:extLst>
                    <a:ext uri="{9D8B030D-6E8A-4147-A177-3AD203B41FA5}">
                      <a16:colId xmlns:a16="http://schemas.microsoft.com/office/drawing/2014/main" val="3894732252"/>
                    </a:ext>
                  </a:extLst>
                </a:gridCol>
                <a:gridCol w="584200">
                  <a:extLst>
                    <a:ext uri="{9D8B030D-6E8A-4147-A177-3AD203B41FA5}">
                      <a16:colId xmlns:a16="http://schemas.microsoft.com/office/drawing/2014/main" val="2633381227"/>
                    </a:ext>
                  </a:extLst>
                </a:gridCol>
                <a:gridCol w="584200">
                  <a:extLst>
                    <a:ext uri="{9D8B030D-6E8A-4147-A177-3AD203B41FA5}">
                      <a16:colId xmlns:a16="http://schemas.microsoft.com/office/drawing/2014/main" val="3414687729"/>
                    </a:ext>
                  </a:extLst>
                </a:gridCol>
                <a:gridCol w="584200">
                  <a:extLst>
                    <a:ext uri="{9D8B030D-6E8A-4147-A177-3AD203B41FA5}">
                      <a16:colId xmlns:a16="http://schemas.microsoft.com/office/drawing/2014/main" val="1762992686"/>
                    </a:ext>
                  </a:extLst>
                </a:gridCol>
                <a:gridCol w="584200">
                  <a:extLst>
                    <a:ext uri="{9D8B030D-6E8A-4147-A177-3AD203B41FA5}">
                      <a16:colId xmlns:a16="http://schemas.microsoft.com/office/drawing/2014/main" val="1400088563"/>
                    </a:ext>
                  </a:extLst>
                </a:gridCol>
              </a:tblGrid>
              <a:tr h="37973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Sample</a:t>
                      </a:r>
                    </a:p>
                  </a:txBody>
                  <a:tcPr marL="9128" marR="9128" marT="912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2E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Pass/Fail</a:t>
                      </a:r>
                    </a:p>
                  </a:txBody>
                  <a:tcPr marL="9128" marR="9128" marT="912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2E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Initial #</a:t>
                      </a:r>
                    </a:p>
                  </a:txBody>
                  <a:tcPr marL="9128" marR="9128" marT="58420" marB="5842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E5E2E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% Bases</a:t>
                      </a:r>
                    </a:p>
                  </a:txBody>
                  <a:tcPr marL="9128" marR="9128" marT="58420" marB="5842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E5E2E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Insert</a:t>
                      </a:r>
                    </a:p>
                  </a:txBody>
                  <a:tcPr marL="9128" marR="9128" marT="58420" marB="5842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E5E2E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% Mito-</a:t>
                      </a:r>
                    </a:p>
                  </a:txBody>
                  <a:tcPr marL="9128" marR="9128" marT="58420" marB="5842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E5E2E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% Ribo-</a:t>
                      </a:r>
                    </a:p>
                  </a:txBody>
                  <a:tcPr marL="9128" marR="9128" marT="58420" marB="5842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E5E2E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% Dupli-</a:t>
                      </a:r>
                    </a:p>
                  </a:txBody>
                  <a:tcPr marL="9128" marR="9128" marT="58420" marB="5842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E5E2E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Filtered</a:t>
                      </a:r>
                    </a:p>
                  </a:txBody>
                  <a:tcPr marL="9128" marR="9128" marT="58420" marB="5842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E5E2E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% Passed</a:t>
                      </a:r>
                    </a:p>
                  </a:txBody>
                  <a:tcPr marL="9128" marR="9128" marT="58420" marB="5842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E5E2E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% Mapped</a:t>
                      </a:r>
                    </a:p>
                  </a:txBody>
                  <a:tcPr marL="9128" marR="9128" marT="58420" marB="5842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E5E2E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% Uniquely</a:t>
                      </a:r>
                    </a:p>
                  </a:txBody>
                  <a:tcPr marL="9128" marR="9128" marT="58420" marB="5842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E5E2E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% Exonic</a:t>
                      </a:r>
                    </a:p>
                  </a:txBody>
                  <a:tcPr marL="9128" marR="9128" marT="58420" marB="5842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E5E2E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% Reads</a:t>
                      </a:r>
                    </a:p>
                  </a:txBody>
                  <a:tcPr marL="9128" marR="9128" marT="58420" marB="5842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E5E2E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Avg Target</a:t>
                      </a:r>
                    </a:p>
                  </a:txBody>
                  <a:tcPr marL="9128" marR="9128" marT="58420" marB="5842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E5E2E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Avg Known</a:t>
                      </a:r>
                    </a:p>
                  </a:txBody>
                  <a:tcPr marL="9128" marR="9128" marT="58420" marB="5842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E5E2E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Avg Novel</a:t>
                      </a:r>
                    </a:p>
                  </a:txBody>
                  <a:tcPr marL="9128" marR="9128" marT="58420" marB="5842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E5E2E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5'/3'</a:t>
                      </a:r>
                    </a:p>
                  </a:txBody>
                  <a:tcPr marL="9128" marR="9128" marT="58420" marB="5842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E5E2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06564"/>
                  </a:ext>
                </a:extLst>
              </a:tr>
              <a:tr h="19169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Reads (M)</a:t>
                      </a:r>
                    </a:p>
                  </a:txBody>
                  <a:tcPr marL="9128" marR="9128" marT="912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2E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&gt;= Q30</a:t>
                      </a:r>
                    </a:p>
                  </a:txBody>
                  <a:tcPr marL="9128" marR="9128" marT="912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2E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Length</a:t>
                      </a:r>
                    </a:p>
                  </a:txBody>
                  <a:tcPr marL="9128" marR="9128" marT="912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2E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chondrial</a:t>
                      </a:r>
                    </a:p>
                  </a:txBody>
                  <a:tcPr marL="9128" marR="9128" marT="912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2E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somal</a:t>
                      </a:r>
                    </a:p>
                  </a:txBody>
                  <a:tcPr marL="9128" marR="9128" marT="912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2E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cates</a:t>
                      </a:r>
                    </a:p>
                  </a:txBody>
                  <a:tcPr marL="9128" marR="9128" marT="912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2E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Reads (M)</a:t>
                      </a:r>
                    </a:p>
                  </a:txBody>
                  <a:tcPr marL="9128" marR="9128" marT="912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2E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Filters</a:t>
                      </a:r>
                    </a:p>
                  </a:txBody>
                  <a:tcPr marL="9128" marR="9128" marT="912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2E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Reads</a:t>
                      </a:r>
                    </a:p>
                  </a:txBody>
                  <a:tcPr marL="9128" marR="9128" marT="912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2E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Mapped</a:t>
                      </a:r>
                    </a:p>
                  </a:txBody>
                  <a:tcPr marL="9128" marR="9128" marT="912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2E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Reads</a:t>
                      </a:r>
                    </a:p>
                  </a:txBody>
                  <a:tcPr marL="9128" marR="9128" marT="912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2E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On Target</a:t>
                      </a:r>
                    </a:p>
                  </a:txBody>
                  <a:tcPr marL="9128" marR="9128" marT="912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2E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Coverage</a:t>
                      </a:r>
                    </a:p>
                  </a:txBody>
                  <a:tcPr marL="9128" marR="9128" marT="912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2E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Junc Cov</a:t>
                      </a:r>
                    </a:p>
                  </a:txBody>
                  <a:tcPr marL="9128" marR="9128" marT="912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2E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Junc Cov</a:t>
                      </a:r>
                    </a:p>
                  </a:txBody>
                  <a:tcPr marL="9128" marR="9128" marT="912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2E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Bias</a:t>
                      </a:r>
                    </a:p>
                  </a:txBody>
                  <a:tcPr marL="9128" marR="9128" marT="912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2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3162292"/>
                  </a:ext>
                </a:extLst>
              </a:tr>
              <a:tr h="44727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MOL22-010778-100ng</a:t>
                      </a:r>
                    </a:p>
                  </a:txBody>
                  <a:tcPr marL="9128" marR="9128" marT="912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PASS</a:t>
                      </a:r>
                    </a:p>
                  </a:txBody>
                  <a:tcPr marL="9128" marR="9128" marT="912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86.58</a:t>
                      </a:r>
                    </a:p>
                  </a:txBody>
                  <a:tcPr marL="9128" marR="9128" marT="912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93.98</a:t>
                      </a:r>
                    </a:p>
                  </a:txBody>
                  <a:tcPr marL="9128" marR="9128" marT="912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125</a:t>
                      </a:r>
                    </a:p>
                  </a:txBody>
                  <a:tcPr marL="9128" marR="9128" marT="912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1.07</a:t>
                      </a:r>
                    </a:p>
                  </a:txBody>
                  <a:tcPr marL="9128" marR="9128" marT="912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1.73</a:t>
                      </a:r>
                    </a:p>
                  </a:txBody>
                  <a:tcPr marL="9128" marR="9128" marT="912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4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N/A</a:t>
                      </a:r>
                    </a:p>
                  </a:txBody>
                  <a:tcPr marL="9128" marR="9128" marT="912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83.25</a:t>
                      </a:r>
                    </a:p>
                  </a:txBody>
                  <a:tcPr marL="9128" marR="9128" marT="912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96.16</a:t>
                      </a:r>
                    </a:p>
                  </a:txBody>
                  <a:tcPr marL="9128" marR="9128" marT="912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95.23</a:t>
                      </a:r>
                    </a:p>
                  </a:txBody>
                  <a:tcPr marL="9128" marR="9128" marT="912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95.41</a:t>
                      </a:r>
                    </a:p>
                  </a:txBody>
                  <a:tcPr marL="9128" marR="9128" marT="912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22.21</a:t>
                      </a:r>
                    </a:p>
                  </a:txBody>
                  <a:tcPr marL="9128" marR="9128" marT="912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N/A</a:t>
                      </a:r>
                    </a:p>
                  </a:txBody>
                  <a:tcPr marL="9128" marR="9128" marT="912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N/A</a:t>
                      </a:r>
                    </a:p>
                  </a:txBody>
                  <a:tcPr marL="9128" marR="9128" marT="912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</a:t>
                      </a:r>
                    </a:p>
                  </a:txBody>
                  <a:tcPr marL="9128" marR="9128" marT="912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1.8</a:t>
                      </a:r>
                    </a:p>
                  </a:txBody>
                  <a:tcPr marL="9128" marR="9128" marT="912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1.01</a:t>
                      </a:r>
                    </a:p>
                  </a:txBody>
                  <a:tcPr marL="9128" marR="9128" marT="912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1523295"/>
                  </a:ext>
                </a:extLst>
              </a:tr>
              <a:tr h="5111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MOL22-010778-100ng-EE</a:t>
                      </a:r>
                    </a:p>
                  </a:txBody>
                  <a:tcPr marL="9128" marR="9128" marT="58420" marB="5842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PASS</a:t>
                      </a:r>
                    </a:p>
                  </a:txBody>
                  <a:tcPr marL="9128" marR="9128" marT="912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109.49</a:t>
                      </a:r>
                    </a:p>
                  </a:txBody>
                  <a:tcPr marL="9128" marR="9128" marT="912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93.81</a:t>
                      </a:r>
                    </a:p>
                  </a:txBody>
                  <a:tcPr marL="9128" marR="9128" marT="912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126</a:t>
                      </a:r>
                    </a:p>
                  </a:txBody>
                  <a:tcPr marL="9128" marR="9128" marT="912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3.45</a:t>
                      </a:r>
                    </a:p>
                  </a:txBody>
                  <a:tcPr marL="9128" marR="9128" marT="912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69.71</a:t>
                      </a:r>
                    </a:p>
                  </a:txBody>
                  <a:tcPr marL="9128" marR="9128" marT="912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6C6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N/A</a:t>
                      </a:r>
                    </a:p>
                  </a:txBody>
                  <a:tcPr marL="9128" marR="9128" marT="912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</a:t>
                      </a:r>
                    </a:p>
                  </a:txBody>
                  <a:tcPr marL="9128" marR="9128" marT="912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24.66</a:t>
                      </a:r>
                    </a:p>
                  </a:txBody>
                  <a:tcPr marL="9128" marR="9128" marT="912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93.49</a:t>
                      </a:r>
                    </a:p>
                  </a:txBody>
                  <a:tcPr marL="9128" marR="9128" marT="912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90.35</a:t>
                      </a:r>
                    </a:p>
                  </a:txBody>
                  <a:tcPr marL="9128" marR="9128" marT="912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22.94</a:t>
                      </a:r>
                    </a:p>
                  </a:txBody>
                  <a:tcPr marL="9128" marR="9128" marT="912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N/A</a:t>
                      </a:r>
                    </a:p>
                  </a:txBody>
                  <a:tcPr marL="9128" marR="9128" marT="912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N/A</a:t>
                      </a:r>
                    </a:p>
                  </a:txBody>
                  <a:tcPr marL="9128" marR="9128" marT="912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</a:t>
                      </a:r>
                    </a:p>
                  </a:txBody>
                  <a:tcPr marL="9128" marR="9128" marT="912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marL="9128" marR="9128" marT="912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1.02</a:t>
                      </a:r>
                    </a:p>
                  </a:txBody>
                  <a:tcPr marL="9128" marR="9128" marT="912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3809657"/>
                  </a:ext>
                </a:extLst>
              </a:tr>
              <a:tr h="5111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MOL22-010778-50ng</a:t>
                      </a:r>
                    </a:p>
                  </a:txBody>
                  <a:tcPr marL="9128" marR="9128" marT="58420" marB="5842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PASS</a:t>
                      </a:r>
                    </a:p>
                  </a:txBody>
                  <a:tcPr marL="9128" marR="9128" marT="912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105.39</a:t>
                      </a:r>
                    </a:p>
                  </a:txBody>
                  <a:tcPr marL="9128" marR="9128" marT="912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93.78</a:t>
                      </a:r>
                    </a:p>
                  </a:txBody>
                  <a:tcPr marL="9128" marR="9128" marT="912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125</a:t>
                      </a:r>
                    </a:p>
                  </a:txBody>
                  <a:tcPr marL="9128" marR="9128" marT="912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0.78</a:t>
                      </a:r>
                    </a:p>
                  </a:txBody>
                  <a:tcPr marL="9128" marR="9128" marT="912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1.73</a:t>
                      </a:r>
                    </a:p>
                  </a:txBody>
                  <a:tcPr marL="9128" marR="9128" marT="912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4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N/A</a:t>
                      </a:r>
                    </a:p>
                  </a:txBody>
                  <a:tcPr marL="9128" marR="9128" marT="912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101.24</a:t>
                      </a:r>
                    </a:p>
                  </a:txBody>
                  <a:tcPr marL="9128" marR="9128" marT="912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96.07</a:t>
                      </a:r>
                    </a:p>
                  </a:txBody>
                  <a:tcPr marL="9128" marR="9128" marT="912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95.78</a:t>
                      </a:r>
                    </a:p>
                  </a:txBody>
                  <a:tcPr marL="9128" marR="9128" marT="912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95.52</a:t>
                      </a:r>
                    </a:p>
                  </a:txBody>
                  <a:tcPr marL="9128" marR="9128" marT="912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21.75</a:t>
                      </a:r>
                    </a:p>
                  </a:txBody>
                  <a:tcPr marL="9128" marR="9128" marT="912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N/A</a:t>
                      </a:r>
                    </a:p>
                  </a:txBody>
                  <a:tcPr marL="9128" marR="9128" marT="912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N/A</a:t>
                      </a:r>
                    </a:p>
                  </a:txBody>
                  <a:tcPr marL="9128" marR="9128" marT="912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</a:t>
                      </a:r>
                    </a:p>
                  </a:txBody>
                  <a:tcPr marL="9128" marR="9128" marT="912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marL="9128" marR="9128" marT="912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1.04</a:t>
                      </a:r>
                    </a:p>
                  </a:txBody>
                  <a:tcPr marL="9128" marR="9128" marT="912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4784109"/>
                  </a:ext>
                </a:extLst>
              </a:tr>
              <a:tr h="5111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MOL22-010778-50ng-EE</a:t>
                      </a:r>
                    </a:p>
                  </a:txBody>
                  <a:tcPr marL="9128" marR="9128" marT="58420" marB="5842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PASS</a:t>
                      </a:r>
                    </a:p>
                  </a:txBody>
                  <a:tcPr marL="9128" marR="9128" marT="912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121.17</a:t>
                      </a:r>
                    </a:p>
                  </a:txBody>
                  <a:tcPr marL="9128" marR="9128" marT="912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93.67</a:t>
                      </a:r>
                    </a:p>
                  </a:txBody>
                  <a:tcPr marL="9128" marR="9128" marT="912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126</a:t>
                      </a:r>
                    </a:p>
                  </a:txBody>
                  <a:tcPr marL="9128" marR="9128" marT="912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3.19</a:t>
                      </a:r>
                    </a:p>
                  </a:txBody>
                  <a:tcPr marL="9128" marR="9128" marT="912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70.5</a:t>
                      </a:r>
                    </a:p>
                  </a:txBody>
                  <a:tcPr marL="9128" marR="9128" marT="912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N/A</a:t>
                      </a:r>
                    </a:p>
                  </a:txBody>
                  <a:tcPr marL="9128" marR="9128" marT="912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28.98</a:t>
                      </a:r>
                    </a:p>
                  </a:txBody>
                  <a:tcPr marL="9128" marR="9128" marT="912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23.92</a:t>
                      </a:r>
                    </a:p>
                  </a:txBody>
                  <a:tcPr marL="9128" marR="9128" marT="912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90.15</a:t>
                      </a:r>
                    </a:p>
                  </a:txBody>
                  <a:tcPr marL="9128" marR="9128" marT="912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87.15</a:t>
                      </a:r>
                    </a:p>
                  </a:txBody>
                  <a:tcPr marL="9128" marR="9128" marT="912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22.33</a:t>
                      </a:r>
                    </a:p>
                  </a:txBody>
                  <a:tcPr marL="9128" marR="9128" marT="912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N/A</a:t>
                      </a:r>
                    </a:p>
                  </a:txBody>
                  <a:tcPr marL="9128" marR="9128" marT="912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N/A</a:t>
                      </a:r>
                    </a:p>
                  </a:txBody>
                  <a:tcPr marL="9128" marR="9128" marT="912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</a:t>
                      </a:r>
                    </a:p>
                  </a:txBody>
                  <a:tcPr marL="9128" marR="9128" marT="912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2.1</a:t>
                      </a:r>
                    </a:p>
                  </a:txBody>
                  <a:tcPr marL="9128" marR="9128" marT="912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9128" marR="9128" marT="912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0095746"/>
                  </a:ext>
                </a:extLst>
              </a:tr>
              <a:tr h="19169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128" marR="9128" marT="912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128" marR="9128" marT="912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128" marR="9128" marT="912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128" marR="9128" marT="912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128" marR="9128" marT="912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128" marR="9128" marT="912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128" marR="9128" marT="912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128" marR="9128" marT="912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128" marR="9128" marT="912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128" marR="9128" marT="912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128" marR="9128" marT="912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128" marR="9128" marT="912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128" marR="9128" marT="912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128" marR="9128" marT="912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128" marR="9128" marT="912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128" marR="9128" marT="912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128" marR="9128" marT="912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128" marR="9128" marT="912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3949676"/>
                  </a:ext>
                </a:extLst>
              </a:tr>
              <a:tr h="37973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JEA-020-100ng</a:t>
                      </a:r>
                    </a:p>
                  </a:txBody>
                  <a:tcPr marL="9128" marR="9128" marT="58420" marB="5842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PASS</a:t>
                      </a:r>
                    </a:p>
                  </a:txBody>
                  <a:tcPr marL="9128" marR="9128" marT="912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78.76</a:t>
                      </a:r>
                    </a:p>
                  </a:txBody>
                  <a:tcPr marL="9128" marR="9128" marT="912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93.45</a:t>
                      </a:r>
                    </a:p>
                  </a:txBody>
                  <a:tcPr marL="9128" marR="9128" marT="912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125</a:t>
                      </a:r>
                    </a:p>
                  </a:txBody>
                  <a:tcPr marL="9128" marR="9128" marT="912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0.35</a:t>
                      </a:r>
                    </a:p>
                  </a:txBody>
                  <a:tcPr marL="9128" marR="9128" marT="912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1.47</a:t>
                      </a:r>
                    </a:p>
                  </a:txBody>
                  <a:tcPr marL="9128" marR="9128" marT="912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N/A</a:t>
                      </a:r>
                    </a:p>
                  </a:txBody>
                  <a:tcPr marL="9128" marR="9128" marT="912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76.68</a:t>
                      </a:r>
                    </a:p>
                  </a:txBody>
                  <a:tcPr marL="9128" marR="9128" marT="912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97.36</a:t>
                      </a:r>
                    </a:p>
                  </a:txBody>
                  <a:tcPr marL="9128" marR="9128" marT="912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94.19</a:t>
                      </a:r>
                    </a:p>
                  </a:txBody>
                  <a:tcPr marL="9128" marR="9128" marT="912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94.46</a:t>
                      </a:r>
                    </a:p>
                  </a:txBody>
                  <a:tcPr marL="9128" marR="9128" marT="912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21.88</a:t>
                      </a:r>
                    </a:p>
                  </a:txBody>
                  <a:tcPr marL="9128" marR="9128" marT="912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N/A</a:t>
                      </a:r>
                    </a:p>
                  </a:txBody>
                  <a:tcPr marL="9128" marR="9128" marT="912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N/A</a:t>
                      </a:r>
                    </a:p>
                  </a:txBody>
                  <a:tcPr marL="9128" marR="9128" marT="912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</a:t>
                      </a:r>
                    </a:p>
                  </a:txBody>
                  <a:tcPr marL="9128" marR="9128" marT="912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1.8</a:t>
                      </a:r>
                    </a:p>
                  </a:txBody>
                  <a:tcPr marL="9128" marR="9128" marT="912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1.06</a:t>
                      </a:r>
                    </a:p>
                  </a:txBody>
                  <a:tcPr marL="9128" marR="9128" marT="912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4199607"/>
                  </a:ext>
                </a:extLst>
              </a:tr>
              <a:tr h="37973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JEA-020-100ng-EE</a:t>
                      </a:r>
                    </a:p>
                  </a:txBody>
                  <a:tcPr marL="9128" marR="9128" marT="58420" marB="5842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PASS</a:t>
                      </a:r>
                    </a:p>
                  </a:txBody>
                  <a:tcPr marL="9128" marR="9128" marT="912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109.63</a:t>
                      </a:r>
                    </a:p>
                  </a:txBody>
                  <a:tcPr marL="9128" marR="9128" marT="912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92.82</a:t>
                      </a:r>
                    </a:p>
                  </a:txBody>
                  <a:tcPr marL="9128" marR="9128" marT="912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126</a:t>
                      </a:r>
                    </a:p>
                  </a:txBody>
                  <a:tcPr marL="9128" marR="9128" marT="912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3.69</a:t>
                      </a:r>
                    </a:p>
                  </a:txBody>
                  <a:tcPr marL="9128" marR="9128" marT="912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69.09</a:t>
                      </a:r>
                    </a:p>
                  </a:txBody>
                  <a:tcPr marL="9128" marR="9128" marT="912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6F6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N/A</a:t>
                      </a:r>
                    </a:p>
                  </a:txBody>
                  <a:tcPr marL="9128" marR="9128" marT="912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27.18</a:t>
                      </a:r>
                    </a:p>
                  </a:txBody>
                  <a:tcPr marL="9128" marR="9128" marT="912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24.8</a:t>
                      </a:r>
                    </a:p>
                  </a:txBody>
                  <a:tcPr marL="9128" marR="9128" marT="912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94.31</a:t>
                      </a:r>
                    </a:p>
                  </a:txBody>
                  <a:tcPr marL="9128" marR="9128" marT="912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89.42</a:t>
                      </a:r>
                    </a:p>
                  </a:txBody>
                  <a:tcPr marL="9128" marR="9128" marT="912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22.96</a:t>
                      </a:r>
                    </a:p>
                  </a:txBody>
                  <a:tcPr marL="9128" marR="9128" marT="912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N/A</a:t>
                      </a:r>
                    </a:p>
                  </a:txBody>
                  <a:tcPr marL="9128" marR="9128" marT="912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N/A</a:t>
                      </a:r>
                    </a:p>
                  </a:txBody>
                  <a:tcPr marL="9128" marR="9128" marT="912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</a:t>
                      </a:r>
                    </a:p>
                  </a:txBody>
                  <a:tcPr marL="9128" marR="9128" marT="912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1.8</a:t>
                      </a:r>
                    </a:p>
                  </a:txBody>
                  <a:tcPr marL="9128" marR="9128" marT="912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9128" marR="9128" marT="912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3934700"/>
                  </a:ext>
                </a:extLst>
              </a:tr>
              <a:tr h="37973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JEA-020-50ng</a:t>
                      </a:r>
                    </a:p>
                  </a:txBody>
                  <a:tcPr marL="9128" marR="9128" marT="58420" marB="5842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PASS</a:t>
                      </a:r>
                    </a:p>
                  </a:txBody>
                  <a:tcPr marL="9128" marR="9128" marT="912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104.5</a:t>
                      </a:r>
                    </a:p>
                  </a:txBody>
                  <a:tcPr marL="9128" marR="9128" marT="912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93.47</a:t>
                      </a:r>
                    </a:p>
                  </a:txBody>
                  <a:tcPr marL="9128" marR="9128" marT="912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125</a:t>
                      </a:r>
                    </a:p>
                  </a:txBody>
                  <a:tcPr marL="9128" marR="9128" marT="912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0.29</a:t>
                      </a:r>
                    </a:p>
                  </a:txBody>
                  <a:tcPr marL="9128" marR="9128" marT="912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1.84</a:t>
                      </a:r>
                    </a:p>
                  </a:txBody>
                  <a:tcPr marL="9128" marR="9128" marT="912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4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N/A</a:t>
                      </a:r>
                    </a:p>
                  </a:txBody>
                  <a:tcPr marL="9128" marR="9128" marT="912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101.47</a:t>
                      </a:r>
                    </a:p>
                  </a:txBody>
                  <a:tcPr marL="9128" marR="9128" marT="912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97.09</a:t>
                      </a:r>
                    </a:p>
                  </a:txBody>
                  <a:tcPr marL="9128" marR="9128" marT="912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96.76</a:t>
                      </a:r>
                    </a:p>
                  </a:txBody>
                  <a:tcPr marL="9128" marR="9128" marT="912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94.34</a:t>
                      </a:r>
                    </a:p>
                  </a:txBody>
                  <a:tcPr marL="9128" marR="9128" marT="912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21.95</a:t>
                      </a:r>
                    </a:p>
                  </a:txBody>
                  <a:tcPr marL="9128" marR="9128" marT="912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N/A</a:t>
                      </a:r>
                    </a:p>
                  </a:txBody>
                  <a:tcPr marL="9128" marR="9128" marT="912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N/A</a:t>
                      </a:r>
                    </a:p>
                  </a:txBody>
                  <a:tcPr marL="9128" marR="9128" marT="912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</a:t>
                      </a:r>
                    </a:p>
                  </a:txBody>
                  <a:tcPr marL="9128" marR="9128" marT="912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marL="9128" marR="9128" marT="912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1.07</a:t>
                      </a:r>
                    </a:p>
                  </a:txBody>
                  <a:tcPr marL="9128" marR="9128" marT="912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2328048"/>
                  </a:ext>
                </a:extLst>
              </a:tr>
              <a:tr h="37973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JEA-020-50ng-EE</a:t>
                      </a:r>
                    </a:p>
                  </a:txBody>
                  <a:tcPr marL="9128" marR="9128" marT="58420" marB="5842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PASS</a:t>
                      </a:r>
                    </a:p>
                  </a:txBody>
                  <a:tcPr marL="9128" marR="9128" marT="912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89.14</a:t>
                      </a:r>
                    </a:p>
                  </a:txBody>
                  <a:tcPr marL="9128" marR="9128" marT="912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92.37</a:t>
                      </a:r>
                    </a:p>
                  </a:txBody>
                  <a:tcPr marL="9128" marR="9128" marT="912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126</a:t>
                      </a:r>
                    </a:p>
                  </a:txBody>
                  <a:tcPr marL="9128" marR="9128" marT="912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3.34</a:t>
                      </a:r>
                    </a:p>
                  </a:txBody>
                  <a:tcPr marL="9128" marR="9128" marT="912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70.33</a:t>
                      </a:r>
                    </a:p>
                  </a:txBody>
                  <a:tcPr marL="9128" marR="9128" marT="912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6A6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N/A</a:t>
                      </a:r>
                    </a:p>
                  </a:txBody>
                  <a:tcPr marL="9128" marR="9128" marT="912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21.15</a:t>
                      </a:r>
                    </a:p>
                  </a:txBody>
                  <a:tcPr marL="9128" marR="9128" marT="912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23.73</a:t>
                      </a:r>
                    </a:p>
                  </a:txBody>
                  <a:tcPr marL="9128" marR="9128" marT="912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94.37</a:t>
                      </a:r>
                    </a:p>
                  </a:txBody>
                  <a:tcPr marL="9128" marR="9128" marT="912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90.13</a:t>
                      </a:r>
                    </a:p>
                  </a:txBody>
                  <a:tcPr marL="9128" marR="9128" marT="912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23.18</a:t>
                      </a:r>
                    </a:p>
                  </a:txBody>
                  <a:tcPr marL="9128" marR="9128" marT="912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N/A</a:t>
                      </a:r>
                    </a:p>
                  </a:txBody>
                  <a:tcPr marL="9128" marR="9128" marT="912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N/A</a:t>
                      </a:r>
                    </a:p>
                  </a:txBody>
                  <a:tcPr marL="9128" marR="9128" marT="912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</a:t>
                      </a:r>
                    </a:p>
                  </a:txBody>
                  <a:tcPr marL="9128" marR="9128" marT="912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1.8</a:t>
                      </a:r>
                    </a:p>
                  </a:txBody>
                  <a:tcPr marL="9128" marR="9128" marT="912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1.02</a:t>
                      </a:r>
                    </a:p>
                  </a:txBody>
                  <a:tcPr marL="9128" marR="9128" marT="912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9326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478612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66BF828-D623-4062-BA9B-5CB0702E3539}"/>
              </a:ext>
            </a:extLst>
          </p:cNvPr>
          <p:cNvSpPr txBox="1"/>
          <p:nvPr/>
        </p:nvSpPr>
        <p:spPr>
          <a:xfrm>
            <a:off x="687280" y="275208"/>
            <a:ext cx="1107317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  <a:latin typeface="+mj-lt"/>
              </a:rPr>
              <a:t>Insert length at 12.5 ng dropped significantly but in Heme it did not change until 25 ng input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0097A2A-AB92-4A97-A669-A330D3EB7B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5523200"/>
              </p:ext>
            </p:extLst>
          </p:nvPr>
        </p:nvGraphicFramePr>
        <p:xfrm>
          <a:off x="687278" y="1114587"/>
          <a:ext cx="11073168" cy="4472828"/>
        </p:xfrm>
        <a:graphic>
          <a:graphicData uri="http://schemas.openxmlformats.org/drawingml/2006/table">
            <a:tbl>
              <a:tblPr firstRow="1" firstCol="1" bandRow="1"/>
              <a:tblGrid>
                <a:gridCol w="615176">
                  <a:extLst>
                    <a:ext uri="{9D8B030D-6E8A-4147-A177-3AD203B41FA5}">
                      <a16:colId xmlns:a16="http://schemas.microsoft.com/office/drawing/2014/main" val="2423558752"/>
                    </a:ext>
                  </a:extLst>
                </a:gridCol>
                <a:gridCol w="615176">
                  <a:extLst>
                    <a:ext uri="{9D8B030D-6E8A-4147-A177-3AD203B41FA5}">
                      <a16:colId xmlns:a16="http://schemas.microsoft.com/office/drawing/2014/main" val="2700899106"/>
                    </a:ext>
                  </a:extLst>
                </a:gridCol>
                <a:gridCol w="615176">
                  <a:extLst>
                    <a:ext uri="{9D8B030D-6E8A-4147-A177-3AD203B41FA5}">
                      <a16:colId xmlns:a16="http://schemas.microsoft.com/office/drawing/2014/main" val="512150948"/>
                    </a:ext>
                  </a:extLst>
                </a:gridCol>
                <a:gridCol w="615176">
                  <a:extLst>
                    <a:ext uri="{9D8B030D-6E8A-4147-A177-3AD203B41FA5}">
                      <a16:colId xmlns:a16="http://schemas.microsoft.com/office/drawing/2014/main" val="3502936695"/>
                    </a:ext>
                  </a:extLst>
                </a:gridCol>
                <a:gridCol w="615176">
                  <a:extLst>
                    <a:ext uri="{9D8B030D-6E8A-4147-A177-3AD203B41FA5}">
                      <a16:colId xmlns:a16="http://schemas.microsoft.com/office/drawing/2014/main" val="515658848"/>
                    </a:ext>
                  </a:extLst>
                </a:gridCol>
                <a:gridCol w="615176">
                  <a:extLst>
                    <a:ext uri="{9D8B030D-6E8A-4147-A177-3AD203B41FA5}">
                      <a16:colId xmlns:a16="http://schemas.microsoft.com/office/drawing/2014/main" val="2488782254"/>
                    </a:ext>
                  </a:extLst>
                </a:gridCol>
                <a:gridCol w="615176">
                  <a:extLst>
                    <a:ext uri="{9D8B030D-6E8A-4147-A177-3AD203B41FA5}">
                      <a16:colId xmlns:a16="http://schemas.microsoft.com/office/drawing/2014/main" val="245891830"/>
                    </a:ext>
                  </a:extLst>
                </a:gridCol>
                <a:gridCol w="615176">
                  <a:extLst>
                    <a:ext uri="{9D8B030D-6E8A-4147-A177-3AD203B41FA5}">
                      <a16:colId xmlns:a16="http://schemas.microsoft.com/office/drawing/2014/main" val="1811593046"/>
                    </a:ext>
                  </a:extLst>
                </a:gridCol>
                <a:gridCol w="615176">
                  <a:extLst>
                    <a:ext uri="{9D8B030D-6E8A-4147-A177-3AD203B41FA5}">
                      <a16:colId xmlns:a16="http://schemas.microsoft.com/office/drawing/2014/main" val="805158343"/>
                    </a:ext>
                  </a:extLst>
                </a:gridCol>
                <a:gridCol w="615176">
                  <a:extLst>
                    <a:ext uri="{9D8B030D-6E8A-4147-A177-3AD203B41FA5}">
                      <a16:colId xmlns:a16="http://schemas.microsoft.com/office/drawing/2014/main" val="1517874969"/>
                    </a:ext>
                  </a:extLst>
                </a:gridCol>
                <a:gridCol w="615176">
                  <a:extLst>
                    <a:ext uri="{9D8B030D-6E8A-4147-A177-3AD203B41FA5}">
                      <a16:colId xmlns:a16="http://schemas.microsoft.com/office/drawing/2014/main" val="980941477"/>
                    </a:ext>
                  </a:extLst>
                </a:gridCol>
                <a:gridCol w="615176">
                  <a:extLst>
                    <a:ext uri="{9D8B030D-6E8A-4147-A177-3AD203B41FA5}">
                      <a16:colId xmlns:a16="http://schemas.microsoft.com/office/drawing/2014/main" val="803805814"/>
                    </a:ext>
                  </a:extLst>
                </a:gridCol>
                <a:gridCol w="615176">
                  <a:extLst>
                    <a:ext uri="{9D8B030D-6E8A-4147-A177-3AD203B41FA5}">
                      <a16:colId xmlns:a16="http://schemas.microsoft.com/office/drawing/2014/main" val="1439842717"/>
                    </a:ext>
                  </a:extLst>
                </a:gridCol>
                <a:gridCol w="615176">
                  <a:extLst>
                    <a:ext uri="{9D8B030D-6E8A-4147-A177-3AD203B41FA5}">
                      <a16:colId xmlns:a16="http://schemas.microsoft.com/office/drawing/2014/main" val="3806394067"/>
                    </a:ext>
                  </a:extLst>
                </a:gridCol>
                <a:gridCol w="615176">
                  <a:extLst>
                    <a:ext uri="{9D8B030D-6E8A-4147-A177-3AD203B41FA5}">
                      <a16:colId xmlns:a16="http://schemas.microsoft.com/office/drawing/2014/main" val="3286378211"/>
                    </a:ext>
                  </a:extLst>
                </a:gridCol>
                <a:gridCol w="615176">
                  <a:extLst>
                    <a:ext uri="{9D8B030D-6E8A-4147-A177-3AD203B41FA5}">
                      <a16:colId xmlns:a16="http://schemas.microsoft.com/office/drawing/2014/main" val="2296624108"/>
                    </a:ext>
                  </a:extLst>
                </a:gridCol>
                <a:gridCol w="615176">
                  <a:extLst>
                    <a:ext uri="{9D8B030D-6E8A-4147-A177-3AD203B41FA5}">
                      <a16:colId xmlns:a16="http://schemas.microsoft.com/office/drawing/2014/main" val="3108926659"/>
                    </a:ext>
                  </a:extLst>
                </a:gridCol>
                <a:gridCol w="615176">
                  <a:extLst>
                    <a:ext uri="{9D8B030D-6E8A-4147-A177-3AD203B41FA5}">
                      <a16:colId xmlns:a16="http://schemas.microsoft.com/office/drawing/2014/main" val="4213197737"/>
                    </a:ext>
                  </a:extLst>
                </a:gridCol>
              </a:tblGrid>
              <a:tr h="33759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Sample</a:t>
                      </a:r>
                    </a:p>
                  </a:txBody>
                  <a:tcPr marL="8115" marR="8115" marT="51937" marB="51937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2E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Pass/Fail</a:t>
                      </a:r>
                    </a:p>
                  </a:txBody>
                  <a:tcPr marL="8115" marR="8115" marT="51937" marB="51937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2E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Initial #</a:t>
                      </a:r>
                    </a:p>
                  </a:txBody>
                  <a:tcPr marL="8115" marR="8115" marT="51937" marB="51937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E5E2E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% Bases</a:t>
                      </a:r>
                    </a:p>
                  </a:txBody>
                  <a:tcPr marL="8115" marR="8115" marT="51937" marB="51937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E5E2E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Insert</a:t>
                      </a:r>
                    </a:p>
                  </a:txBody>
                  <a:tcPr marL="8115" marR="8115" marT="51937" marB="51937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E5E2E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% Mito-</a:t>
                      </a:r>
                    </a:p>
                  </a:txBody>
                  <a:tcPr marL="8115" marR="8115" marT="51937" marB="51937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E5E2E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% </a:t>
                      </a:r>
                      <a:r>
                        <a:rPr lang="en-US" sz="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Ribo</a:t>
                      </a:r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8115" marR="8115" marT="51937" marB="51937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E5E2E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% Dupli-</a:t>
                      </a:r>
                    </a:p>
                  </a:txBody>
                  <a:tcPr marL="8115" marR="8115" marT="51937" marB="51937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E5E2E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Filtered</a:t>
                      </a:r>
                    </a:p>
                  </a:txBody>
                  <a:tcPr marL="8115" marR="8115" marT="51937" marB="51937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E5E2E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% Passed</a:t>
                      </a:r>
                    </a:p>
                  </a:txBody>
                  <a:tcPr marL="8115" marR="8115" marT="51937" marB="51937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E5E2E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% Mapped</a:t>
                      </a:r>
                    </a:p>
                  </a:txBody>
                  <a:tcPr marL="8115" marR="8115" marT="51937" marB="51937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E5E2E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% Uniquely</a:t>
                      </a:r>
                    </a:p>
                  </a:txBody>
                  <a:tcPr marL="8115" marR="8115" marT="51937" marB="51937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E5E2E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% Exonic</a:t>
                      </a:r>
                    </a:p>
                  </a:txBody>
                  <a:tcPr marL="8115" marR="8115" marT="51937" marB="51937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E5E2E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% Reads</a:t>
                      </a:r>
                    </a:p>
                  </a:txBody>
                  <a:tcPr marL="8115" marR="8115" marT="51937" marB="51937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E5E2E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Avg Target</a:t>
                      </a:r>
                    </a:p>
                  </a:txBody>
                  <a:tcPr marL="8115" marR="8115" marT="51937" marB="51937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E5E2E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Avg Known</a:t>
                      </a:r>
                    </a:p>
                  </a:txBody>
                  <a:tcPr marL="8115" marR="8115" marT="51937" marB="51937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E5E2E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Avg Novel</a:t>
                      </a:r>
                    </a:p>
                  </a:txBody>
                  <a:tcPr marL="8115" marR="8115" marT="51937" marB="51937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E5E2E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5'/3'</a:t>
                      </a:r>
                    </a:p>
                  </a:txBody>
                  <a:tcPr marL="8115" marR="8115" marT="51937" marB="51937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E5E2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507809"/>
                  </a:ext>
                </a:extLst>
              </a:tr>
              <a:tr h="17041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Reads (M)</a:t>
                      </a:r>
                    </a:p>
                  </a:txBody>
                  <a:tcPr marL="8115" marR="8115" marT="81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2E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&gt;= Q30</a:t>
                      </a:r>
                    </a:p>
                  </a:txBody>
                  <a:tcPr marL="8115" marR="8115" marT="81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2E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Length</a:t>
                      </a:r>
                    </a:p>
                  </a:txBody>
                  <a:tcPr marL="8115" marR="8115" marT="81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2E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chondrial</a:t>
                      </a:r>
                    </a:p>
                  </a:txBody>
                  <a:tcPr marL="8115" marR="8115" marT="81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2E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somal</a:t>
                      </a:r>
                    </a:p>
                  </a:txBody>
                  <a:tcPr marL="8115" marR="8115" marT="81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2E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cates</a:t>
                      </a:r>
                    </a:p>
                  </a:txBody>
                  <a:tcPr marL="8115" marR="8115" marT="81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2E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Reads (M)</a:t>
                      </a:r>
                    </a:p>
                  </a:txBody>
                  <a:tcPr marL="8115" marR="8115" marT="81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2E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Filters</a:t>
                      </a:r>
                    </a:p>
                  </a:txBody>
                  <a:tcPr marL="8115" marR="8115" marT="81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2E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Reads</a:t>
                      </a:r>
                    </a:p>
                  </a:txBody>
                  <a:tcPr marL="8115" marR="8115" marT="81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2E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Mapped</a:t>
                      </a:r>
                    </a:p>
                  </a:txBody>
                  <a:tcPr marL="8115" marR="8115" marT="81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2E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Reads</a:t>
                      </a:r>
                    </a:p>
                  </a:txBody>
                  <a:tcPr marL="8115" marR="8115" marT="81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2E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On Target</a:t>
                      </a:r>
                    </a:p>
                  </a:txBody>
                  <a:tcPr marL="8115" marR="8115" marT="81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2E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Coverage</a:t>
                      </a:r>
                    </a:p>
                  </a:txBody>
                  <a:tcPr marL="8115" marR="8115" marT="81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2E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Junc Cov</a:t>
                      </a:r>
                    </a:p>
                  </a:txBody>
                  <a:tcPr marL="8115" marR="8115" marT="81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2E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Junc Cov</a:t>
                      </a:r>
                    </a:p>
                  </a:txBody>
                  <a:tcPr marL="8115" marR="8115" marT="81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2E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Bias</a:t>
                      </a:r>
                    </a:p>
                  </a:txBody>
                  <a:tcPr marL="8115" marR="8115" marT="81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2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8802056"/>
                  </a:ext>
                </a:extLst>
              </a:tr>
              <a:tr h="4544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MOL22-010778-100ng</a:t>
                      </a:r>
                    </a:p>
                  </a:txBody>
                  <a:tcPr marL="8115" marR="8115" marT="51937" marB="51937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PASS</a:t>
                      </a:r>
                    </a:p>
                  </a:txBody>
                  <a:tcPr marL="8115" marR="8115" marT="81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86.58</a:t>
                      </a:r>
                    </a:p>
                  </a:txBody>
                  <a:tcPr marL="8115" marR="8115" marT="81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93.98</a:t>
                      </a:r>
                    </a:p>
                  </a:txBody>
                  <a:tcPr marL="8115" marR="8115" marT="81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125</a:t>
                      </a:r>
                    </a:p>
                  </a:txBody>
                  <a:tcPr marL="8115" marR="8115" marT="81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1.07</a:t>
                      </a:r>
                    </a:p>
                  </a:txBody>
                  <a:tcPr marL="8115" marR="8115" marT="81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1.73</a:t>
                      </a:r>
                    </a:p>
                  </a:txBody>
                  <a:tcPr marL="8115" marR="8115" marT="81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N/A</a:t>
                      </a:r>
                    </a:p>
                  </a:txBody>
                  <a:tcPr marL="8115" marR="8115" marT="81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83.25</a:t>
                      </a:r>
                    </a:p>
                  </a:txBody>
                  <a:tcPr marL="8115" marR="8115" marT="81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96.16</a:t>
                      </a:r>
                    </a:p>
                  </a:txBody>
                  <a:tcPr marL="8115" marR="8115" marT="81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95.23</a:t>
                      </a:r>
                    </a:p>
                  </a:txBody>
                  <a:tcPr marL="8115" marR="8115" marT="81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95.41</a:t>
                      </a:r>
                    </a:p>
                  </a:txBody>
                  <a:tcPr marL="8115" marR="8115" marT="81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22.21</a:t>
                      </a:r>
                    </a:p>
                  </a:txBody>
                  <a:tcPr marL="8115" marR="8115" marT="81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N/A</a:t>
                      </a:r>
                    </a:p>
                  </a:txBody>
                  <a:tcPr marL="8115" marR="8115" marT="81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N/A</a:t>
                      </a:r>
                    </a:p>
                  </a:txBody>
                  <a:tcPr marL="8115" marR="8115" marT="81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</a:t>
                      </a:r>
                    </a:p>
                  </a:txBody>
                  <a:tcPr marL="8115" marR="8115" marT="81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1.8</a:t>
                      </a:r>
                    </a:p>
                  </a:txBody>
                  <a:tcPr marL="8115" marR="8115" marT="81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1.01</a:t>
                      </a:r>
                    </a:p>
                  </a:txBody>
                  <a:tcPr marL="8115" marR="8115" marT="81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7450641"/>
                  </a:ext>
                </a:extLst>
              </a:tr>
              <a:tr h="4544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MOL22-010778-50ng</a:t>
                      </a:r>
                    </a:p>
                  </a:txBody>
                  <a:tcPr marL="8115" marR="8115" marT="51937" marB="51937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PASS</a:t>
                      </a:r>
                    </a:p>
                  </a:txBody>
                  <a:tcPr marL="8115" marR="8115" marT="81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105.39</a:t>
                      </a:r>
                    </a:p>
                  </a:txBody>
                  <a:tcPr marL="8115" marR="8115" marT="81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93.78</a:t>
                      </a:r>
                    </a:p>
                  </a:txBody>
                  <a:tcPr marL="8115" marR="8115" marT="81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125</a:t>
                      </a:r>
                    </a:p>
                  </a:txBody>
                  <a:tcPr marL="8115" marR="8115" marT="81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0.78</a:t>
                      </a:r>
                    </a:p>
                  </a:txBody>
                  <a:tcPr marL="8115" marR="8115" marT="81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1.73</a:t>
                      </a:r>
                    </a:p>
                  </a:txBody>
                  <a:tcPr marL="8115" marR="8115" marT="81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N/A</a:t>
                      </a:r>
                    </a:p>
                  </a:txBody>
                  <a:tcPr marL="8115" marR="8115" marT="81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101.24</a:t>
                      </a:r>
                    </a:p>
                  </a:txBody>
                  <a:tcPr marL="8115" marR="8115" marT="81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96.07</a:t>
                      </a:r>
                    </a:p>
                  </a:txBody>
                  <a:tcPr marL="8115" marR="8115" marT="81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95.78</a:t>
                      </a:r>
                    </a:p>
                  </a:txBody>
                  <a:tcPr marL="8115" marR="8115" marT="81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95.52</a:t>
                      </a:r>
                    </a:p>
                  </a:txBody>
                  <a:tcPr marL="8115" marR="8115" marT="81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21.75</a:t>
                      </a:r>
                    </a:p>
                  </a:txBody>
                  <a:tcPr marL="8115" marR="8115" marT="81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N/A</a:t>
                      </a:r>
                    </a:p>
                  </a:txBody>
                  <a:tcPr marL="8115" marR="8115" marT="81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N/A</a:t>
                      </a:r>
                    </a:p>
                  </a:txBody>
                  <a:tcPr marL="8115" marR="8115" marT="81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</a:t>
                      </a:r>
                    </a:p>
                  </a:txBody>
                  <a:tcPr marL="8115" marR="8115" marT="81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marL="8115" marR="8115" marT="81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1.04</a:t>
                      </a:r>
                    </a:p>
                  </a:txBody>
                  <a:tcPr marL="8115" marR="8115" marT="81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5323884"/>
                  </a:ext>
                </a:extLst>
              </a:tr>
              <a:tr h="4544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MOL22-010778-25ng</a:t>
                      </a:r>
                    </a:p>
                  </a:txBody>
                  <a:tcPr marL="8115" marR="8115" marT="51937" marB="51937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PASS</a:t>
                      </a:r>
                    </a:p>
                  </a:txBody>
                  <a:tcPr marL="8115" marR="8115" marT="81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152.85</a:t>
                      </a:r>
                    </a:p>
                  </a:txBody>
                  <a:tcPr marL="8115" marR="8115" marT="81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93.78</a:t>
                      </a:r>
                    </a:p>
                  </a:txBody>
                  <a:tcPr marL="8115" marR="8115" marT="81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118</a:t>
                      </a:r>
                    </a:p>
                  </a:txBody>
                  <a:tcPr marL="8115" marR="8115" marT="81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0.61</a:t>
                      </a:r>
                    </a:p>
                  </a:txBody>
                  <a:tcPr marL="8115" marR="8115" marT="81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2.19</a:t>
                      </a:r>
                    </a:p>
                  </a:txBody>
                  <a:tcPr marL="8115" marR="8115" marT="81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N/A</a:t>
                      </a:r>
                    </a:p>
                  </a:txBody>
                  <a:tcPr marL="8115" marR="8115" marT="81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145.32</a:t>
                      </a:r>
                    </a:p>
                  </a:txBody>
                  <a:tcPr marL="8115" marR="8115" marT="81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95.07</a:t>
                      </a:r>
                    </a:p>
                  </a:txBody>
                  <a:tcPr marL="8115" marR="8115" marT="81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96.92</a:t>
                      </a:r>
                    </a:p>
                  </a:txBody>
                  <a:tcPr marL="8115" marR="8115" marT="81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95.34</a:t>
                      </a:r>
                    </a:p>
                  </a:txBody>
                  <a:tcPr marL="8115" marR="8115" marT="81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21.94</a:t>
                      </a:r>
                    </a:p>
                  </a:txBody>
                  <a:tcPr marL="8115" marR="8115" marT="81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N/A</a:t>
                      </a:r>
                    </a:p>
                  </a:txBody>
                  <a:tcPr marL="8115" marR="8115" marT="81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N/A</a:t>
                      </a:r>
                    </a:p>
                  </a:txBody>
                  <a:tcPr marL="8115" marR="8115" marT="81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</a:t>
                      </a:r>
                    </a:p>
                  </a:txBody>
                  <a:tcPr marL="8115" marR="8115" marT="81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2.5</a:t>
                      </a:r>
                    </a:p>
                  </a:txBody>
                  <a:tcPr marL="8115" marR="8115" marT="81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1.02</a:t>
                      </a:r>
                    </a:p>
                  </a:txBody>
                  <a:tcPr marL="8115" marR="8115" marT="81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2240670"/>
                  </a:ext>
                </a:extLst>
              </a:tr>
              <a:tr h="4544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MOL22-010778-12ng</a:t>
                      </a:r>
                    </a:p>
                  </a:txBody>
                  <a:tcPr marL="8115" marR="8115" marT="51937" marB="51937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PASS</a:t>
                      </a:r>
                    </a:p>
                  </a:txBody>
                  <a:tcPr marL="8115" marR="8115" marT="81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130.77</a:t>
                      </a:r>
                    </a:p>
                  </a:txBody>
                  <a:tcPr marL="8115" marR="8115" marT="81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92.66</a:t>
                      </a:r>
                    </a:p>
                  </a:txBody>
                  <a:tcPr marL="8115" marR="8115" marT="81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35</a:t>
                      </a:r>
                    </a:p>
                  </a:txBody>
                  <a:tcPr marL="8115" marR="8115" marT="81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0.47</a:t>
                      </a:r>
                    </a:p>
                  </a:txBody>
                  <a:tcPr marL="8115" marR="8115" marT="81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2.24</a:t>
                      </a:r>
                    </a:p>
                  </a:txBody>
                  <a:tcPr marL="8115" marR="8115" marT="81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N/A</a:t>
                      </a:r>
                    </a:p>
                  </a:txBody>
                  <a:tcPr marL="8115" marR="8115" marT="81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120.36</a:t>
                      </a:r>
                    </a:p>
                  </a:txBody>
                  <a:tcPr marL="8115" marR="8115" marT="81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92.04</a:t>
                      </a:r>
                    </a:p>
                  </a:txBody>
                  <a:tcPr marL="8115" marR="8115" marT="81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96.57</a:t>
                      </a:r>
                    </a:p>
                  </a:txBody>
                  <a:tcPr marL="8115" marR="8115" marT="81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95.33</a:t>
                      </a:r>
                    </a:p>
                  </a:txBody>
                  <a:tcPr marL="8115" marR="8115" marT="81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21.83</a:t>
                      </a:r>
                    </a:p>
                  </a:txBody>
                  <a:tcPr marL="8115" marR="8115" marT="81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N/A</a:t>
                      </a:r>
                    </a:p>
                  </a:txBody>
                  <a:tcPr marL="8115" marR="8115" marT="81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N/A</a:t>
                      </a:r>
                    </a:p>
                  </a:txBody>
                  <a:tcPr marL="8115" marR="8115" marT="81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</a:t>
                      </a:r>
                    </a:p>
                  </a:txBody>
                  <a:tcPr marL="8115" marR="8115" marT="81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2.8</a:t>
                      </a:r>
                    </a:p>
                  </a:txBody>
                  <a:tcPr marL="8115" marR="8115" marT="81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1.03</a:t>
                      </a:r>
                    </a:p>
                  </a:txBody>
                  <a:tcPr marL="8115" marR="8115" marT="81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9842729"/>
                  </a:ext>
                </a:extLst>
              </a:tr>
              <a:tr h="33759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JEA-021-100ng</a:t>
                      </a:r>
                    </a:p>
                  </a:txBody>
                  <a:tcPr marL="8115" marR="8115" marT="51937" marB="51937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PASS</a:t>
                      </a:r>
                    </a:p>
                  </a:txBody>
                  <a:tcPr marL="8115" marR="8115" marT="81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90.07</a:t>
                      </a:r>
                    </a:p>
                  </a:txBody>
                  <a:tcPr marL="8115" marR="8115" marT="81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93.46</a:t>
                      </a:r>
                    </a:p>
                  </a:txBody>
                  <a:tcPr marL="8115" marR="8115" marT="81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125</a:t>
                      </a:r>
                    </a:p>
                  </a:txBody>
                  <a:tcPr marL="8115" marR="8115" marT="81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0.2</a:t>
                      </a:r>
                    </a:p>
                  </a:txBody>
                  <a:tcPr marL="8115" marR="8115" marT="81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1.8</a:t>
                      </a:r>
                    </a:p>
                  </a:txBody>
                  <a:tcPr marL="8115" marR="8115" marT="81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N/A</a:t>
                      </a:r>
                    </a:p>
                  </a:txBody>
                  <a:tcPr marL="8115" marR="8115" marT="81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87.47</a:t>
                      </a:r>
                    </a:p>
                  </a:txBody>
                  <a:tcPr marL="8115" marR="8115" marT="81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97.12</a:t>
                      </a:r>
                    </a:p>
                  </a:txBody>
                  <a:tcPr marL="8115" marR="8115" marT="81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95.53</a:t>
                      </a:r>
                    </a:p>
                  </a:txBody>
                  <a:tcPr marL="8115" marR="8115" marT="81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95.24</a:t>
                      </a:r>
                    </a:p>
                  </a:txBody>
                  <a:tcPr marL="8115" marR="8115" marT="81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27.36</a:t>
                      </a:r>
                    </a:p>
                  </a:txBody>
                  <a:tcPr marL="8115" marR="8115" marT="81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N/A</a:t>
                      </a:r>
                    </a:p>
                  </a:txBody>
                  <a:tcPr marL="8115" marR="8115" marT="81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N/A</a:t>
                      </a:r>
                    </a:p>
                  </a:txBody>
                  <a:tcPr marL="8115" marR="8115" marT="81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31</a:t>
                      </a:r>
                    </a:p>
                  </a:txBody>
                  <a:tcPr marL="8115" marR="8115" marT="81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marL="8115" marR="8115" marT="81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1.07</a:t>
                      </a:r>
                    </a:p>
                  </a:txBody>
                  <a:tcPr marL="8115" marR="8115" marT="81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9954590"/>
                  </a:ext>
                </a:extLst>
              </a:tr>
              <a:tr h="33759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JEA-021-50ng</a:t>
                      </a:r>
                    </a:p>
                  </a:txBody>
                  <a:tcPr marL="8115" marR="8115" marT="51937" marB="51937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PASS</a:t>
                      </a:r>
                    </a:p>
                  </a:txBody>
                  <a:tcPr marL="8115" marR="8115" marT="81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111.49</a:t>
                      </a:r>
                    </a:p>
                  </a:txBody>
                  <a:tcPr marL="8115" marR="8115" marT="81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93.5</a:t>
                      </a:r>
                    </a:p>
                  </a:txBody>
                  <a:tcPr marL="8115" marR="8115" marT="81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125</a:t>
                      </a:r>
                    </a:p>
                  </a:txBody>
                  <a:tcPr marL="8115" marR="8115" marT="81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0.16</a:t>
                      </a:r>
                    </a:p>
                  </a:txBody>
                  <a:tcPr marL="8115" marR="8115" marT="81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1.62</a:t>
                      </a:r>
                    </a:p>
                  </a:txBody>
                  <a:tcPr marL="8115" marR="8115" marT="81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N/A</a:t>
                      </a:r>
                    </a:p>
                  </a:txBody>
                  <a:tcPr marL="8115" marR="8115" marT="81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108.1</a:t>
                      </a:r>
                    </a:p>
                  </a:txBody>
                  <a:tcPr marL="8115" marR="8115" marT="81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96.96</a:t>
                      </a:r>
                    </a:p>
                  </a:txBody>
                  <a:tcPr marL="8115" marR="8115" marT="81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96.19</a:t>
                      </a:r>
                    </a:p>
                  </a:txBody>
                  <a:tcPr marL="8115" marR="8115" marT="81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95.38</a:t>
                      </a:r>
                    </a:p>
                  </a:txBody>
                  <a:tcPr marL="8115" marR="8115" marT="81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27.26</a:t>
                      </a:r>
                    </a:p>
                  </a:txBody>
                  <a:tcPr marL="8115" marR="8115" marT="81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N/A</a:t>
                      </a:r>
                    </a:p>
                  </a:txBody>
                  <a:tcPr marL="8115" marR="8115" marT="81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N/A</a:t>
                      </a:r>
                    </a:p>
                  </a:txBody>
                  <a:tcPr marL="8115" marR="8115" marT="81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37</a:t>
                      </a:r>
                    </a:p>
                  </a:txBody>
                  <a:tcPr marL="8115" marR="8115" marT="81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2.2</a:t>
                      </a:r>
                    </a:p>
                  </a:txBody>
                  <a:tcPr marL="8115" marR="8115" marT="81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1.07</a:t>
                      </a:r>
                    </a:p>
                  </a:txBody>
                  <a:tcPr marL="8115" marR="8115" marT="81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6263149"/>
                  </a:ext>
                </a:extLst>
              </a:tr>
              <a:tr h="33759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JEA-021-25ng</a:t>
                      </a:r>
                    </a:p>
                  </a:txBody>
                  <a:tcPr marL="8115" marR="8115" marT="51937" marB="51937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PASS</a:t>
                      </a:r>
                    </a:p>
                  </a:txBody>
                  <a:tcPr marL="8115" marR="8115" marT="81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106.68</a:t>
                      </a:r>
                    </a:p>
                  </a:txBody>
                  <a:tcPr marL="8115" marR="8115" marT="81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93.53</a:t>
                      </a:r>
                    </a:p>
                  </a:txBody>
                  <a:tcPr marL="8115" marR="8115" marT="81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125</a:t>
                      </a:r>
                    </a:p>
                  </a:txBody>
                  <a:tcPr marL="8115" marR="8115" marT="81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0.14</a:t>
                      </a:r>
                    </a:p>
                  </a:txBody>
                  <a:tcPr marL="8115" marR="8115" marT="81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1.73</a:t>
                      </a:r>
                    </a:p>
                  </a:txBody>
                  <a:tcPr marL="8115" marR="8115" marT="81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N/A</a:t>
                      </a:r>
                    </a:p>
                  </a:txBody>
                  <a:tcPr marL="8115" marR="8115" marT="81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103.44</a:t>
                      </a:r>
                    </a:p>
                  </a:txBody>
                  <a:tcPr marL="8115" marR="8115" marT="81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96.97</a:t>
                      </a:r>
                    </a:p>
                  </a:txBody>
                  <a:tcPr marL="8115" marR="8115" marT="81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96.95</a:t>
                      </a:r>
                    </a:p>
                  </a:txBody>
                  <a:tcPr marL="8115" marR="8115" marT="81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95.33</a:t>
                      </a:r>
                    </a:p>
                  </a:txBody>
                  <a:tcPr marL="8115" marR="8115" marT="81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27.42</a:t>
                      </a:r>
                    </a:p>
                  </a:txBody>
                  <a:tcPr marL="8115" marR="8115" marT="81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N/A</a:t>
                      </a:r>
                    </a:p>
                  </a:txBody>
                  <a:tcPr marL="8115" marR="8115" marT="81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N/A</a:t>
                      </a:r>
                    </a:p>
                  </a:txBody>
                  <a:tcPr marL="8115" marR="8115" marT="81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37</a:t>
                      </a:r>
                    </a:p>
                  </a:txBody>
                  <a:tcPr marL="8115" marR="8115" marT="81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2.3</a:t>
                      </a:r>
                    </a:p>
                  </a:txBody>
                  <a:tcPr marL="8115" marR="8115" marT="81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1.12</a:t>
                      </a:r>
                    </a:p>
                  </a:txBody>
                  <a:tcPr marL="8115" marR="8115" marT="81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3179766"/>
                  </a:ext>
                </a:extLst>
              </a:tr>
              <a:tr h="33759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JEA-020-100ng</a:t>
                      </a:r>
                    </a:p>
                  </a:txBody>
                  <a:tcPr marL="8115" marR="8115" marT="51937" marB="51937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PASS</a:t>
                      </a:r>
                    </a:p>
                  </a:txBody>
                  <a:tcPr marL="8115" marR="8115" marT="81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78.76</a:t>
                      </a:r>
                    </a:p>
                  </a:txBody>
                  <a:tcPr marL="8115" marR="8115" marT="81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93.45</a:t>
                      </a:r>
                    </a:p>
                  </a:txBody>
                  <a:tcPr marL="8115" marR="8115" marT="81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125</a:t>
                      </a:r>
                    </a:p>
                  </a:txBody>
                  <a:tcPr marL="8115" marR="8115" marT="81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0.35</a:t>
                      </a:r>
                    </a:p>
                  </a:txBody>
                  <a:tcPr marL="8115" marR="8115" marT="81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1.47</a:t>
                      </a:r>
                    </a:p>
                  </a:txBody>
                  <a:tcPr marL="8115" marR="8115" marT="81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N/A</a:t>
                      </a:r>
                    </a:p>
                  </a:txBody>
                  <a:tcPr marL="8115" marR="8115" marT="81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76.68</a:t>
                      </a:r>
                    </a:p>
                  </a:txBody>
                  <a:tcPr marL="8115" marR="8115" marT="81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97.36</a:t>
                      </a:r>
                    </a:p>
                  </a:txBody>
                  <a:tcPr marL="8115" marR="8115" marT="81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94.19</a:t>
                      </a:r>
                    </a:p>
                  </a:txBody>
                  <a:tcPr marL="8115" marR="8115" marT="81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94.46</a:t>
                      </a:r>
                    </a:p>
                  </a:txBody>
                  <a:tcPr marL="8115" marR="8115" marT="81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21.88</a:t>
                      </a:r>
                    </a:p>
                  </a:txBody>
                  <a:tcPr marL="8115" marR="8115" marT="81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N/A</a:t>
                      </a:r>
                    </a:p>
                  </a:txBody>
                  <a:tcPr marL="8115" marR="8115" marT="81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N/A</a:t>
                      </a:r>
                    </a:p>
                  </a:txBody>
                  <a:tcPr marL="8115" marR="8115" marT="81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</a:t>
                      </a:r>
                    </a:p>
                  </a:txBody>
                  <a:tcPr marL="8115" marR="8115" marT="81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1.8</a:t>
                      </a:r>
                    </a:p>
                  </a:txBody>
                  <a:tcPr marL="8115" marR="8115" marT="81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1.06</a:t>
                      </a:r>
                    </a:p>
                  </a:txBody>
                  <a:tcPr marL="8115" marR="8115" marT="81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5299379"/>
                  </a:ext>
                </a:extLst>
              </a:tr>
              <a:tr h="33759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JEA-020-50ng</a:t>
                      </a:r>
                    </a:p>
                  </a:txBody>
                  <a:tcPr marL="8115" marR="8115" marT="51937" marB="51937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PASS</a:t>
                      </a:r>
                    </a:p>
                  </a:txBody>
                  <a:tcPr marL="8115" marR="8115" marT="81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104.5</a:t>
                      </a:r>
                    </a:p>
                  </a:txBody>
                  <a:tcPr marL="8115" marR="8115" marT="81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93.47</a:t>
                      </a:r>
                    </a:p>
                  </a:txBody>
                  <a:tcPr marL="8115" marR="8115" marT="81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125</a:t>
                      </a:r>
                    </a:p>
                  </a:txBody>
                  <a:tcPr marL="8115" marR="8115" marT="81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0.29</a:t>
                      </a:r>
                    </a:p>
                  </a:txBody>
                  <a:tcPr marL="8115" marR="8115" marT="81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1.84</a:t>
                      </a:r>
                    </a:p>
                  </a:txBody>
                  <a:tcPr marL="8115" marR="8115" marT="81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N/A</a:t>
                      </a:r>
                    </a:p>
                  </a:txBody>
                  <a:tcPr marL="8115" marR="8115" marT="81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101.47</a:t>
                      </a:r>
                    </a:p>
                  </a:txBody>
                  <a:tcPr marL="8115" marR="8115" marT="81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97.09</a:t>
                      </a:r>
                    </a:p>
                  </a:txBody>
                  <a:tcPr marL="8115" marR="8115" marT="81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96.76</a:t>
                      </a:r>
                    </a:p>
                  </a:txBody>
                  <a:tcPr marL="8115" marR="8115" marT="81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94.34</a:t>
                      </a:r>
                    </a:p>
                  </a:txBody>
                  <a:tcPr marL="8115" marR="8115" marT="81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21.95</a:t>
                      </a:r>
                    </a:p>
                  </a:txBody>
                  <a:tcPr marL="8115" marR="8115" marT="81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N/A</a:t>
                      </a:r>
                    </a:p>
                  </a:txBody>
                  <a:tcPr marL="8115" marR="8115" marT="81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N/A</a:t>
                      </a:r>
                    </a:p>
                  </a:txBody>
                  <a:tcPr marL="8115" marR="8115" marT="81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</a:t>
                      </a:r>
                    </a:p>
                  </a:txBody>
                  <a:tcPr marL="8115" marR="8115" marT="81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marL="8115" marR="8115" marT="81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1.07</a:t>
                      </a:r>
                    </a:p>
                  </a:txBody>
                  <a:tcPr marL="8115" marR="8115" marT="81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7977331"/>
                  </a:ext>
                </a:extLst>
              </a:tr>
              <a:tr h="33759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JEA-020-25ng</a:t>
                      </a:r>
                    </a:p>
                  </a:txBody>
                  <a:tcPr marL="8115" marR="8115" marT="51937" marB="51937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PASS</a:t>
                      </a:r>
                    </a:p>
                  </a:txBody>
                  <a:tcPr marL="8115" marR="8115" marT="81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603.1</a:t>
                      </a:r>
                    </a:p>
                  </a:txBody>
                  <a:tcPr marL="8115" marR="8115" marT="81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93.08</a:t>
                      </a:r>
                    </a:p>
                  </a:txBody>
                  <a:tcPr marL="8115" marR="8115" marT="81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125</a:t>
                      </a:r>
                    </a:p>
                  </a:txBody>
                  <a:tcPr marL="8115" marR="8115" marT="81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0.23</a:t>
                      </a:r>
                    </a:p>
                  </a:txBody>
                  <a:tcPr marL="8115" marR="8115" marT="81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2.27</a:t>
                      </a:r>
                    </a:p>
                  </a:txBody>
                  <a:tcPr marL="8115" marR="8115" marT="81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N/A</a:t>
                      </a:r>
                    </a:p>
                  </a:txBody>
                  <a:tcPr marL="8115" marR="8115" marT="81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581.03</a:t>
                      </a:r>
                    </a:p>
                  </a:txBody>
                  <a:tcPr marL="8115" marR="8115" marT="81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96.34</a:t>
                      </a:r>
                    </a:p>
                  </a:txBody>
                  <a:tcPr marL="8115" marR="8115" marT="81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97.43</a:t>
                      </a:r>
                    </a:p>
                  </a:txBody>
                  <a:tcPr marL="8115" marR="8115" marT="81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94.22</a:t>
                      </a:r>
                    </a:p>
                  </a:txBody>
                  <a:tcPr marL="8115" marR="8115" marT="81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22.12</a:t>
                      </a:r>
                    </a:p>
                  </a:txBody>
                  <a:tcPr marL="8115" marR="8115" marT="81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N/A</a:t>
                      </a:r>
                    </a:p>
                  </a:txBody>
                  <a:tcPr marL="8115" marR="8115" marT="81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N/A</a:t>
                      </a:r>
                    </a:p>
                  </a:txBody>
                  <a:tcPr marL="8115" marR="8115" marT="81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131</a:t>
                      </a:r>
                    </a:p>
                  </a:txBody>
                  <a:tcPr marL="8115" marR="8115" marT="81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3.9</a:t>
                      </a:r>
                    </a:p>
                  </a:txBody>
                  <a:tcPr marL="8115" marR="8115" marT="81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1.07</a:t>
                      </a:r>
                    </a:p>
                  </a:txBody>
                  <a:tcPr marL="8115" marR="8115" marT="81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1932140"/>
                  </a:ext>
                </a:extLst>
              </a:tr>
            </a:tbl>
          </a:graphicData>
        </a:graphic>
      </p:graphicFrame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D6E39B6E-BBAD-4CFF-AFE9-52B6E0E801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5751137"/>
              </p:ext>
            </p:extLst>
          </p:nvPr>
        </p:nvGraphicFramePr>
        <p:xfrm>
          <a:off x="580736" y="5944911"/>
          <a:ext cx="11179710" cy="426720"/>
        </p:xfrm>
        <a:graphic>
          <a:graphicData uri="http://schemas.openxmlformats.org/drawingml/2006/table">
            <a:tbl>
              <a:tblPr/>
              <a:tblGrid>
                <a:gridCol w="706526">
                  <a:extLst>
                    <a:ext uri="{9D8B030D-6E8A-4147-A177-3AD203B41FA5}">
                      <a16:colId xmlns:a16="http://schemas.microsoft.com/office/drawing/2014/main" val="3130988357"/>
                    </a:ext>
                  </a:extLst>
                </a:gridCol>
                <a:gridCol w="630304">
                  <a:extLst>
                    <a:ext uri="{9D8B030D-6E8A-4147-A177-3AD203B41FA5}">
                      <a16:colId xmlns:a16="http://schemas.microsoft.com/office/drawing/2014/main" val="712960783"/>
                    </a:ext>
                  </a:extLst>
                </a:gridCol>
                <a:gridCol w="648070">
                  <a:extLst>
                    <a:ext uri="{9D8B030D-6E8A-4147-A177-3AD203B41FA5}">
                      <a16:colId xmlns:a16="http://schemas.microsoft.com/office/drawing/2014/main" val="2895835139"/>
                    </a:ext>
                  </a:extLst>
                </a:gridCol>
                <a:gridCol w="612559">
                  <a:extLst>
                    <a:ext uri="{9D8B030D-6E8A-4147-A177-3AD203B41FA5}">
                      <a16:colId xmlns:a16="http://schemas.microsoft.com/office/drawing/2014/main" val="2691678395"/>
                    </a:ext>
                  </a:extLst>
                </a:gridCol>
                <a:gridCol w="639192">
                  <a:extLst>
                    <a:ext uri="{9D8B030D-6E8A-4147-A177-3AD203B41FA5}">
                      <a16:colId xmlns:a16="http://schemas.microsoft.com/office/drawing/2014/main" val="1966635218"/>
                    </a:ext>
                  </a:extLst>
                </a:gridCol>
                <a:gridCol w="541538">
                  <a:extLst>
                    <a:ext uri="{9D8B030D-6E8A-4147-A177-3AD203B41FA5}">
                      <a16:colId xmlns:a16="http://schemas.microsoft.com/office/drawing/2014/main" val="618585952"/>
                    </a:ext>
                  </a:extLst>
                </a:gridCol>
                <a:gridCol w="656947">
                  <a:extLst>
                    <a:ext uri="{9D8B030D-6E8A-4147-A177-3AD203B41FA5}">
                      <a16:colId xmlns:a16="http://schemas.microsoft.com/office/drawing/2014/main" val="190168144"/>
                    </a:ext>
                  </a:extLst>
                </a:gridCol>
                <a:gridCol w="533624">
                  <a:extLst>
                    <a:ext uri="{9D8B030D-6E8A-4147-A177-3AD203B41FA5}">
                      <a16:colId xmlns:a16="http://schemas.microsoft.com/office/drawing/2014/main" val="1804401739"/>
                    </a:ext>
                  </a:extLst>
                </a:gridCol>
                <a:gridCol w="621095">
                  <a:extLst>
                    <a:ext uri="{9D8B030D-6E8A-4147-A177-3AD203B41FA5}">
                      <a16:colId xmlns:a16="http://schemas.microsoft.com/office/drawing/2014/main" val="2828418261"/>
                    </a:ext>
                  </a:extLst>
                </a:gridCol>
                <a:gridCol w="621095">
                  <a:extLst>
                    <a:ext uri="{9D8B030D-6E8A-4147-A177-3AD203B41FA5}">
                      <a16:colId xmlns:a16="http://schemas.microsoft.com/office/drawing/2014/main" val="3182604988"/>
                    </a:ext>
                  </a:extLst>
                </a:gridCol>
                <a:gridCol w="621095">
                  <a:extLst>
                    <a:ext uri="{9D8B030D-6E8A-4147-A177-3AD203B41FA5}">
                      <a16:colId xmlns:a16="http://schemas.microsoft.com/office/drawing/2014/main" val="707822225"/>
                    </a:ext>
                  </a:extLst>
                </a:gridCol>
                <a:gridCol w="683643">
                  <a:extLst>
                    <a:ext uri="{9D8B030D-6E8A-4147-A177-3AD203B41FA5}">
                      <a16:colId xmlns:a16="http://schemas.microsoft.com/office/drawing/2014/main" val="2211424408"/>
                    </a:ext>
                  </a:extLst>
                </a:gridCol>
                <a:gridCol w="639192">
                  <a:extLst>
                    <a:ext uri="{9D8B030D-6E8A-4147-A177-3AD203B41FA5}">
                      <a16:colId xmlns:a16="http://schemas.microsoft.com/office/drawing/2014/main" val="1140188643"/>
                    </a:ext>
                  </a:extLst>
                </a:gridCol>
                <a:gridCol w="540450">
                  <a:extLst>
                    <a:ext uri="{9D8B030D-6E8A-4147-A177-3AD203B41FA5}">
                      <a16:colId xmlns:a16="http://schemas.microsoft.com/office/drawing/2014/main" val="752944191"/>
                    </a:ext>
                  </a:extLst>
                </a:gridCol>
                <a:gridCol w="621095">
                  <a:extLst>
                    <a:ext uri="{9D8B030D-6E8A-4147-A177-3AD203B41FA5}">
                      <a16:colId xmlns:a16="http://schemas.microsoft.com/office/drawing/2014/main" val="1313139167"/>
                    </a:ext>
                  </a:extLst>
                </a:gridCol>
                <a:gridCol w="621095">
                  <a:extLst>
                    <a:ext uri="{9D8B030D-6E8A-4147-A177-3AD203B41FA5}">
                      <a16:colId xmlns:a16="http://schemas.microsoft.com/office/drawing/2014/main" val="1514590396"/>
                    </a:ext>
                  </a:extLst>
                </a:gridCol>
                <a:gridCol w="621095">
                  <a:extLst>
                    <a:ext uri="{9D8B030D-6E8A-4147-A177-3AD203B41FA5}">
                      <a16:colId xmlns:a16="http://schemas.microsoft.com/office/drawing/2014/main" val="1006804481"/>
                    </a:ext>
                  </a:extLst>
                </a:gridCol>
                <a:gridCol w="621095">
                  <a:extLst>
                    <a:ext uri="{9D8B030D-6E8A-4147-A177-3AD203B41FA5}">
                      <a16:colId xmlns:a16="http://schemas.microsoft.com/office/drawing/2014/main" val="198965330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effectLst/>
                        </a:rPr>
                        <a:t>MOL22-010778</a:t>
                      </a: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effectLst/>
                        </a:rPr>
                        <a:t>PASS</a:t>
                      </a: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effectLst/>
                        </a:rPr>
                        <a:t>12.10</a:t>
                      </a: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effectLst/>
                        </a:rPr>
                        <a:t>82.34</a:t>
                      </a: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effectLst/>
                        </a:rPr>
                        <a:t>268</a:t>
                      </a: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effectLst/>
                        </a:rPr>
                        <a:t>0.34</a:t>
                      </a: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solidFill>
                            <a:schemeClr val="tx1"/>
                          </a:solidFill>
                          <a:effectLst/>
                        </a:rPr>
                        <a:t>5.61</a:t>
                      </a: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effectLst/>
                        </a:rPr>
                        <a:t>49.19</a:t>
                      </a: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effectLst/>
                        </a:rPr>
                        <a:t>5.20</a:t>
                      </a: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effectLst/>
                        </a:rPr>
                        <a:t>43.01</a:t>
                      </a: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effectLst/>
                        </a:rPr>
                        <a:t>95.28</a:t>
                      </a: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effectLst/>
                        </a:rPr>
                        <a:t>94.84</a:t>
                      </a: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effectLst/>
                        </a:rPr>
                        <a:t>74.10</a:t>
                      </a: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effectLst/>
                        </a:rPr>
                        <a:t>69.25</a:t>
                      </a: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effectLst/>
                        </a:rPr>
                        <a:t>577</a:t>
                      </a: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effectLst/>
                        </a:rPr>
                        <a:t>225</a:t>
                      </a: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effectLst/>
                        </a:rPr>
                        <a:t>3.4</a:t>
                      </a: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effectLst/>
                        </a:rPr>
                        <a:t>5.23</a:t>
                      </a: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908739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F011C34C-AE18-495E-BB95-749623C783CD}"/>
              </a:ext>
            </a:extLst>
          </p:cNvPr>
          <p:cNvSpPr txBox="1"/>
          <p:nvPr/>
        </p:nvSpPr>
        <p:spPr>
          <a:xfrm>
            <a:off x="94865" y="5581497"/>
            <a:ext cx="971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Solid QC</a:t>
            </a:r>
          </a:p>
        </p:txBody>
      </p:sp>
    </p:spTree>
    <p:extLst>
      <p:ext uri="{BB962C8B-B14F-4D97-AF65-F5344CB8AC3E}">
        <p14:creationId xmlns:p14="http://schemas.microsoft.com/office/powerpoint/2010/main" val="21315994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DFF3F7-D9D5-4FBF-ADC2-022537D108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402" y="3072813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70C0"/>
                </a:solidFill>
              </a:rPr>
              <a:t>Whole Transcriptome Sequencing-</a:t>
            </a:r>
            <a:r>
              <a:rPr lang="en-US" dirty="0">
                <a:solidFill>
                  <a:srgbClr val="0070C0"/>
                </a:solidFill>
                <a:highlight>
                  <a:srgbClr val="FFFF00"/>
                </a:highlight>
              </a:rPr>
              <a:t>DATA</a:t>
            </a:r>
            <a:br>
              <a:rPr lang="en-US" dirty="0">
                <a:solidFill>
                  <a:srgbClr val="0070C0"/>
                </a:solidFill>
              </a:rPr>
            </a:br>
            <a:br>
              <a:rPr lang="en-US" dirty="0">
                <a:solidFill>
                  <a:srgbClr val="0070C0"/>
                </a:solidFill>
              </a:rPr>
            </a:br>
            <a:r>
              <a:rPr lang="en-US" dirty="0">
                <a:solidFill>
                  <a:srgbClr val="0070C0"/>
                </a:solidFill>
              </a:rPr>
              <a:t>INITIAL ASSESMENT USING SMALL SAMPLE SIZE</a:t>
            </a:r>
            <a:br>
              <a:rPr lang="en-US" dirty="0">
                <a:solidFill>
                  <a:srgbClr val="0070C0"/>
                </a:solidFill>
              </a:rPr>
            </a:br>
            <a:br>
              <a:rPr lang="en-US" dirty="0">
                <a:solidFill>
                  <a:srgbClr val="0070C0"/>
                </a:solidFill>
              </a:rPr>
            </a:br>
            <a:r>
              <a:rPr lang="en-US" dirty="0"/>
              <a:t>Vendor: Illumina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89454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E93C6FF-3815-4374-9D21-6426E8EFF523}"/>
              </a:ext>
            </a:extLst>
          </p:cNvPr>
          <p:cNvSpPr txBox="1"/>
          <p:nvPr/>
        </p:nvSpPr>
        <p:spPr>
          <a:xfrm>
            <a:off x="2050741" y="1278384"/>
            <a:ext cx="771672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Chemistry evaluation for input range (FFPE and Globin)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Chemistry evaluations for tumor dilution (FFPE and Globin)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Chemistry evaluation for required number of reads as function to input range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Run to run performance evaluations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Base apace DRAGEN server vs in-house analysis pipeline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DF822F-16D0-4E12-BB11-2E32B48B0F8F}"/>
              </a:ext>
            </a:extLst>
          </p:cNvPr>
          <p:cNvSpPr txBox="1"/>
          <p:nvPr/>
        </p:nvSpPr>
        <p:spPr>
          <a:xfrm>
            <a:off x="2130641" y="3293616"/>
            <a:ext cx="727532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Observation: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Steady performance until 25 ng of input for FFPE and Globin samples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Minimum amount of reads required is 10M from 100 ng to 25 ng input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Initial Run-to-run performance is robust (need to more samples and run)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In-house pipeline is more specific with built-in QC metrics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DFCEB2-F86B-4649-B027-46DDB2E598F1}"/>
              </a:ext>
            </a:extLst>
          </p:cNvPr>
          <p:cNvSpPr txBox="1"/>
          <p:nvPr/>
        </p:nvSpPr>
        <p:spPr>
          <a:xfrm>
            <a:off x="4216893" y="224602"/>
            <a:ext cx="11400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  <a:latin typeface="+mj-lt"/>
              </a:rPr>
              <a:t>Fusion</a:t>
            </a:r>
          </a:p>
        </p:txBody>
      </p:sp>
    </p:spTree>
    <p:extLst>
      <p:ext uri="{BB962C8B-B14F-4D97-AF65-F5344CB8AC3E}">
        <p14:creationId xmlns:p14="http://schemas.microsoft.com/office/powerpoint/2010/main" val="9765804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B19190B3-5737-43F0-A2D7-860A1782FD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2015064"/>
              </p:ext>
            </p:extLst>
          </p:nvPr>
        </p:nvGraphicFramePr>
        <p:xfrm>
          <a:off x="273098" y="1298238"/>
          <a:ext cx="5763718" cy="27163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92609">
                  <a:extLst>
                    <a:ext uri="{9D8B030D-6E8A-4147-A177-3AD203B41FA5}">
                      <a16:colId xmlns:a16="http://schemas.microsoft.com/office/drawing/2014/main" val="1410137405"/>
                    </a:ext>
                  </a:extLst>
                </a:gridCol>
                <a:gridCol w="892609">
                  <a:extLst>
                    <a:ext uri="{9D8B030D-6E8A-4147-A177-3AD203B41FA5}">
                      <a16:colId xmlns:a16="http://schemas.microsoft.com/office/drawing/2014/main" val="3937133292"/>
                    </a:ext>
                  </a:extLst>
                </a:gridCol>
                <a:gridCol w="892609">
                  <a:extLst>
                    <a:ext uri="{9D8B030D-6E8A-4147-A177-3AD203B41FA5}">
                      <a16:colId xmlns:a16="http://schemas.microsoft.com/office/drawing/2014/main" val="1039913574"/>
                    </a:ext>
                  </a:extLst>
                </a:gridCol>
                <a:gridCol w="342691">
                  <a:extLst>
                    <a:ext uri="{9D8B030D-6E8A-4147-A177-3AD203B41FA5}">
                      <a16:colId xmlns:a16="http://schemas.microsoft.com/office/drawing/2014/main" val="2864531945"/>
                    </a:ext>
                  </a:extLst>
                </a:gridCol>
                <a:gridCol w="355107">
                  <a:extLst>
                    <a:ext uri="{9D8B030D-6E8A-4147-A177-3AD203B41FA5}">
                      <a16:colId xmlns:a16="http://schemas.microsoft.com/office/drawing/2014/main" val="3365148274"/>
                    </a:ext>
                  </a:extLst>
                </a:gridCol>
                <a:gridCol w="790112">
                  <a:extLst>
                    <a:ext uri="{9D8B030D-6E8A-4147-A177-3AD203B41FA5}">
                      <a16:colId xmlns:a16="http://schemas.microsoft.com/office/drawing/2014/main" val="1953828229"/>
                    </a:ext>
                  </a:extLst>
                </a:gridCol>
                <a:gridCol w="346230">
                  <a:extLst>
                    <a:ext uri="{9D8B030D-6E8A-4147-A177-3AD203B41FA5}">
                      <a16:colId xmlns:a16="http://schemas.microsoft.com/office/drawing/2014/main" val="1383911960"/>
                    </a:ext>
                  </a:extLst>
                </a:gridCol>
                <a:gridCol w="319596">
                  <a:extLst>
                    <a:ext uri="{9D8B030D-6E8A-4147-A177-3AD203B41FA5}">
                      <a16:colId xmlns:a16="http://schemas.microsoft.com/office/drawing/2014/main" val="3422756932"/>
                    </a:ext>
                  </a:extLst>
                </a:gridCol>
                <a:gridCol w="257452">
                  <a:extLst>
                    <a:ext uri="{9D8B030D-6E8A-4147-A177-3AD203B41FA5}">
                      <a16:colId xmlns:a16="http://schemas.microsoft.com/office/drawing/2014/main" val="236045196"/>
                    </a:ext>
                  </a:extLst>
                </a:gridCol>
                <a:gridCol w="275208">
                  <a:extLst>
                    <a:ext uri="{9D8B030D-6E8A-4147-A177-3AD203B41FA5}">
                      <a16:colId xmlns:a16="http://schemas.microsoft.com/office/drawing/2014/main" val="123135861"/>
                    </a:ext>
                  </a:extLst>
                </a:gridCol>
                <a:gridCol w="399495">
                  <a:extLst>
                    <a:ext uri="{9D8B030D-6E8A-4147-A177-3AD203B41FA5}">
                      <a16:colId xmlns:a16="http://schemas.microsoft.com/office/drawing/2014/main" val="529639737"/>
                    </a:ext>
                  </a:extLst>
                </a:gridCol>
              </a:tblGrid>
              <a:tr h="111975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MOL22-013125_S3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99" marR="5599" marT="5599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99" marR="5599" marT="5599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99" marR="5599" marT="5599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99" marR="5599" marT="5599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99" marR="5599" marT="5599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99" marR="5599" marT="5599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99" marR="5599" marT="5599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99" marR="5599" marT="5599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99" marR="5599" marT="5599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99" marR="5599" marT="5599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515373"/>
                  </a:ext>
                </a:extLst>
              </a:tr>
              <a:tr h="11197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 err="1">
                          <a:effectLst/>
                        </a:rPr>
                        <a:t>Fccall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99" marR="5599" marT="5599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Brk1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99" marR="5599" marT="5599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Brk2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99" marR="5599" marT="5599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FC1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99" marR="5599" marT="5599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FC2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99" marR="5599" marT="5599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 err="1">
                          <a:effectLst/>
                        </a:rPr>
                        <a:t>sfcall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99" marR="5599" marT="5599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SF1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99" marR="5599" marT="5599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SF2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99" marR="5599" marT="5599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A1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99" marR="5599" marT="5599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A2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99" marR="5599" marT="5599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F1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99" marR="5599" marT="5599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7291887"/>
                  </a:ext>
                </a:extLst>
              </a:tr>
              <a:tr h="20267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ETV6:NTRK3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99" marR="5599" marT="5599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12:11869969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99" marR="5599" marT="5599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15:87940753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99" marR="5599" marT="5599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34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99" marR="5599" marT="5599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21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99" marR="5599" marT="5599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ETV6:NTRK3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99" marR="5599" marT="5599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103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99" marR="5599" marT="5599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20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99" marR="5599" marT="5599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43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99" marR="5599" marT="5599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17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99" marR="5599" marT="5599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0.73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99" marR="5599" marT="5599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3446610"/>
                  </a:ext>
                </a:extLst>
              </a:tr>
              <a:tr h="111975"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99" marR="5599" marT="5599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99" marR="5599" marT="5599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99" marR="5599" marT="5599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99" marR="5599" marT="5599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99" marR="5599" marT="5599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99" marR="5599" marT="5599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99" marR="5599" marT="5599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99" marR="5599" marT="5599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99" marR="5599" marT="5599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99" marR="5599" marT="5599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99" marR="5599" marT="5599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3493197"/>
                  </a:ext>
                </a:extLst>
              </a:tr>
              <a:tr h="111975">
                <a:tc gridSpan="3"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MOL22-013125_50ng_S18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99" marR="5599" marT="5599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99" marR="5599" marT="5599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99" marR="5599" marT="5599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99" marR="5599" marT="5599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99" marR="5599" marT="5599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99" marR="5599" marT="5599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99" marR="5599" marT="5599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99" marR="5599" marT="5599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99" marR="5599" marT="5599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0866109"/>
                  </a:ext>
                </a:extLst>
              </a:tr>
              <a:tr h="11197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 err="1">
                          <a:effectLst/>
                        </a:rPr>
                        <a:t>Fccall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99" marR="5599" marT="5599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Brk1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99" marR="5599" marT="5599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Brk2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99" marR="5599" marT="5599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FC1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99" marR="5599" marT="5599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FC2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99" marR="5599" marT="5599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 err="1">
                          <a:effectLst/>
                        </a:rPr>
                        <a:t>sfcall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99" marR="5599" marT="5599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SF1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99" marR="5599" marT="5599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SF2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99" marR="5599" marT="5599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A1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99" marR="5599" marT="5599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A2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99" marR="5599" marT="5599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F1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99" marR="5599" marT="5599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0363928"/>
                  </a:ext>
                </a:extLst>
              </a:tr>
              <a:tr h="20267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ETV6:NTRK3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99" marR="5599" marT="5599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12:11869969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99" marR="5599" marT="5599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15:87940753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99" marR="5599" marT="5599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25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99" marR="5599" marT="5599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17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99" marR="5599" marT="5599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ETV6:NTRK3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99" marR="5599" marT="5599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91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99" marR="5599" marT="5599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13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99" marR="5599" marT="5599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55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99" marR="5599" marT="5599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14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99" marR="5599" marT="5599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0.67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99" marR="5599" marT="5599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896856"/>
                  </a:ext>
                </a:extLst>
              </a:tr>
              <a:tr h="111975"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99" marR="5599" marT="5599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99" marR="5599" marT="5599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99" marR="5599" marT="5599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99" marR="5599" marT="5599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99" marR="5599" marT="5599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99" marR="5599" marT="5599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99" marR="5599" marT="5599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99" marR="5599" marT="5599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99" marR="5599" marT="5599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99" marR="5599" marT="5599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99" marR="5599" marT="5599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1514802"/>
                  </a:ext>
                </a:extLst>
              </a:tr>
              <a:tr h="111975">
                <a:tc gridSpan="3"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MOL22-013125_25ng_S19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99" marR="5599" marT="5599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99" marR="5599" marT="5599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99" marR="5599" marT="5599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99" marR="5599" marT="5599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99" marR="5599" marT="5599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99" marR="5599" marT="5599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99" marR="5599" marT="5599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99" marR="5599" marT="5599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99" marR="5599" marT="5599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1721525"/>
                  </a:ext>
                </a:extLst>
              </a:tr>
              <a:tr h="11197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 err="1">
                          <a:effectLst/>
                        </a:rPr>
                        <a:t>Fccall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99" marR="5599" marT="5599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Brk1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99" marR="5599" marT="5599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Brk2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99" marR="5599" marT="5599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FC1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99" marR="5599" marT="5599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FC2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99" marR="5599" marT="5599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 err="1">
                          <a:effectLst/>
                        </a:rPr>
                        <a:t>sfcall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99" marR="5599" marT="5599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SF1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99" marR="5599" marT="5599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SF2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99" marR="5599" marT="5599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A1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99" marR="5599" marT="5599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A2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99" marR="5599" marT="5599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F1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99" marR="5599" marT="5599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6374447"/>
                  </a:ext>
                </a:extLst>
              </a:tr>
              <a:tr h="20267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ETV6:NTRK3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99" marR="5599" marT="5599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12:11869969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99" marR="5599" marT="5599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15:87940753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99" marR="5599" marT="5599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21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99" marR="5599" marT="5599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22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99" marR="5599" marT="5599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ETV6:NTRK3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99" marR="5599" marT="5599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117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99" marR="5599" marT="5599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10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99" marR="5599" marT="5599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75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99" marR="5599" marT="5599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19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99" marR="5599" marT="5599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0.75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99" marR="5599" marT="5599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3683531"/>
                  </a:ext>
                </a:extLst>
              </a:tr>
              <a:tr h="111975"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99" marR="5599" marT="5599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99" marR="5599" marT="5599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99" marR="5599" marT="5599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99" marR="5599" marT="5599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99" marR="5599" marT="5599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99" marR="5599" marT="5599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99" marR="5599" marT="5599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99" marR="5599" marT="5599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99" marR="5599" marT="5599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99" marR="5599" marT="5599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99" marR="5599" marT="5599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2367345"/>
                  </a:ext>
                </a:extLst>
              </a:tr>
              <a:tr h="111975">
                <a:tc gridSpan="3"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MOL22-013125_12.5ng_S20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99" marR="5599" marT="5599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99" marR="5599" marT="5599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99" marR="5599" marT="5599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99" marR="5599" marT="5599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99" marR="5599" marT="5599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99" marR="5599" marT="5599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99" marR="5599" marT="5599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99" marR="5599" marT="5599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99" marR="5599" marT="5599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9413771"/>
                  </a:ext>
                </a:extLst>
              </a:tr>
              <a:tr h="11197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 err="1">
                          <a:effectLst/>
                        </a:rPr>
                        <a:t>Fccall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99" marR="5599" marT="5599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Brk1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99" marR="5599" marT="5599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Brk2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99" marR="5599" marT="5599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FC1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99" marR="5599" marT="5599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FC2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99" marR="5599" marT="5599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 err="1">
                          <a:effectLst/>
                        </a:rPr>
                        <a:t>sfcall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99" marR="5599" marT="5599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SF1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99" marR="5599" marT="5599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SF2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99" marR="5599" marT="5599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A1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99" marR="5599" marT="5599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A2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99" marR="5599" marT="5599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F1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99" marR="5599" marT="5599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6731303"/>
                  </a:ext>
                </a:extLst>
              </a:tr>
              <a:tr h="20267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ETV6:NTRK3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99" marR="5599" marT="5599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12:11869969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99" marR="5599" marT="5599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15:87940753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99" marR="5599" marT="5599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20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99" marR="5599" marT="5599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18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99" marR="5599" marT="5599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ETV6:NTRK3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99" marR="5599" marT="5599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51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99" marR="5599" marT="5599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10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99" marR="5599" marT="5599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31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99" marR="5599" marT="5599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14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99" marR="5599" marT="5599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0.67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99" marR="5599" marT="5599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8304256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7CCB1C11-42B8-4047-BFB4-B6A790E7CC80}"/>
              </a:ext>
            </a:extLst>
          </p:cNvPr>
          <p:cNvSpPr txBox="1"/>
          <p:nvPr/>
        </p:nvSpPr>
        <p:spPr>
          <a:xfrm>
            <a:off x="273098" y="-19918"/>
            <a:ext cx="1180941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Input Range: Two FFPE samples compared in Solid, </a:t>
            </a:r>
            <a:r>
              <a:rPr lang="en-US" sz="2800" dirty="0" err="1">
                <a:solidFill>
                  <a:schemeClr val="accent5">
                    <a:lumMod val="75000"/>
                  </a:schemeClr>
                </a:solidFill>
                <a:latin typeface="+mj-lt"/>
              </a:rPr>
              <a:t>Dragen</a:t>
            </a:r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 and WTS-in-house pipeline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46DDF0A-66F1-4A6A-8A3D-30F896F47E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1251798"/>
              </p:ext>
            </p:extLst>
          </p:nvPr>
        </p:nvGraphicFramePr>
        <p:xfrm>
          <a:off x="6848382" y="825613"/>
          <a:ext cx="4736977" cy="278130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25472">
                  <a:extLst>
                    <a:ext uri="{9D8B030D-6E8A-4147-A177-3AD203B41FA5}">
                      <a16:colId xmlns:a16="http://schemas.microsoft.com/office/drawing/2014/main" val="2745603475"/>
                    </a:ext>
                  </a:extLst>
                </a:gridCol>
                <a:gridCol w="1303130">
                  <a:extLst>
                    <a:ext uri="{9D8B030D-6E8A-4147-A177-3AD203B41FA5}">
                      <a16:colId xmlns:a16="http://schemas.microsoft.com/office/drawing/2014/main" val="3781773215"/>
                    </a:ext>
                  </a:extLst>
                </a:gridCol>
                <a:gridCol w="1304733">
                  <a:extLst>
                    <a:ext uri="{9D8B030D-6E8A-4147-A177-3AD203B41FA5}">
                      <a16:colId xmlns:a16="http://schemas.microsoft.com/office/drawing/2014/main" val="3421449272"/>
                    </a:ext>
                  </a:extLst>
                </a:gridCol>
                <a:gridCol w="1003642">
                  <a:extLst>
                    <a:ext uri="{9D8B030D-6E8A-4147-A177-3AD203B41FA5}">
                      <a16:colId xmlns:a16="http://schemas.microsoft.com/office/drawing/2014/main" val="1441217277"/>
                    </a:ext>
                  </a:extLst>
                </a:gridCol>
              </a:tblGrid>
              <a:tr h="388629">
                <a:tc gridSpan="3">
                  <a:txBody>
                    <a:bodyPr/>
                    <a:lstStyle/>
                    <a:p>
                      <a:r>
                        <a:rPr lang="en-US" sz="1200" u="none" strike="noStrike" dirty="0">
                          <a:effectLst/>
                        </a:rPr>
                        <a:t>MOL22-013125</a:t>
                      </a:r>
                      <a:endParaRPr lang="en-US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4205462"/>
                  </a:ext>
                </a:extLst>
              </a:tr>
              <a:tr h="398048">
                <a:tc>
                  <a:txBody>
                    <a:bodyPr/>
                    <a:lstStyle/>
                    <a:p>
                      <a:r>
                        <a:rPr lang="en-US" sz="1200" dirty="0"/>
                        <a:t>Input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Solid Chemistry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WTS_Solid</a:t>
                      </a:r>
                      <a:r>
                        <a:rPr lang="en-US" sz="1200" dirty="0"/>
                        <a:t> workflow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WTS_Basespcase</a:t>
                      </a:r>
                      <a:r>
                        <a:rPr lang="en-US" sz="1200" dirty="0"/>
                        <a:t> workflow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13024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100 ng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ETV6--NTRK3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(input 200 ng?)</a:t>
                      </a: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ETV6--NTRK3</a:t>
                      </a: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ETV6--NTRK3</a:t>
                      </a: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39399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50 ng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ETV6--NTRK3</a:t>
                      </a: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ETV6--NTRK3</a:t>
                      </a: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18447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25 ng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ETV6--NTRK3</a:t>
                      </a: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ETV6--NTRK3</a:t>
                      </a: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70835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12.5 ng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ETV6--NTRK3</a:t>
                      </a: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ETV6--NTRK3</a:t>
                      </a: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9980685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3DEEE947-9FD5-4515-AEB5-FA5B495FB41B}"/>
              </a:ext>
            </a:extLst>
          </p:cNvPr>
          <p:cNvSpPr txBox="1"/>
          <p:nvPr/>
        </p:nvSpPr>
        <p:spPr>
          <a:xfrm>
            <a:off x="232309" y="948754"/>
            <a:ext cx="1550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FFPE_Sample1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080EB95F-F4A8-47EC-929B-9808FF42E0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8569695"/>
              </p:ext>
            </p:extLst>
          </p:nvPr>
        </p:nvGraphicFramePr>
        <p:xfrm>
          <a:off x="232309" y="4482170"/>
          <a:ext cx="7510510" cy="227266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21941">
                  <a:extLst>
                    <a:ext uri="{9D8B030D-6E8A-4147-A177-3AD203B41FA5}">
                      <a16:colId xmlns:a16="http://schemas.microsoft.com/office/drawing/2014/main" val="2756650049"/>
                    </a:ext>
                  </a:extLst>
                </a:gridCol>
                <a:gridCol w="815914">
                  <a:extLst>
                    <a:ext uri="{9D8B030D-6E8A-4147-A177-3AD203B41FA5}">
                      <a16:colId xmlns:a16="http://schemas.microsoft.com/office/drawing/2014/main" val="173513451"/>
                    </a:ext>
                  </a:extLst>
                </a:gridCol>
                <a:gridCol w="836164">
                  <a:extLst>
                    <a:ext uri="{9D8B030D-6E8A-4147-A177-3AD203B41FA5}">
                      <a16:colId xmlns:a16="http://schemas.microsoft.com/office/drawing/2014/main" val="119240558"/>
                    </a:ext>
                  </a:extLst>
                </a:gridCol>
                <a:gridCol w="372863">
                  <a:extLst>
                    <a:ext uri="{9D8B030D-6E8A-4147-A177-3AD203B41FA5}">
                      <a16:colId xmlns:a16="http://schemas.microsoft.com/office/drawing/2014/main" val="12588612"/>
                    </a:ext>
                  </a:extLst>
                </a:gridCol>
                <a:gridCol w="363984">
                  <a:extLst>
                    <a:ext uri="{9D8B030D-6E8A-4147-A177-3AD203B41FA5}">
                      <a16:colId xmlns:a16="http://schemas.microsoft.com/office/drawing/2014/main" val="2850914032"/>
                    </a:ext>
                  </a:extLst>
                </a:gridCol>
                <a:gridCol w="825623">
                  <a:extLst>
                    <a:ext uri="{9D8B030D-6E8A-4147-A177-3AD203B41FA5}">
                      <a16:colId xmlns:a16="http://schemas.microsoft.com/office/drawing/2014/main" val="3899165959"/>
                    </a:ext>
                  </a:extLst>
                </a:gridCol>
                <a:gridCol w="1056443">
                  <a:extLst>
                    <a:ext uri="{9D8B030D-6E8A-4147-A177-3AD203B41FA5}">
                      <a16:colId xmlns:a16="http://schemas.microsoft.com/office/drawing/2014/main" val="380925521"/>
                    </a:ext>
                  </a:extLst>
                </a:gridCol>
                <a:gridCol w="284086">
                  <a:extLst>
                    <a:ext uri="{9D8B030D-6E8A-4147-A177-3AD203B41FA5}">
                      <a16:colId xmlns:a16="http://schemas.microsoft.com/office/drawing/2014/main" val="3727343860"/>
                    </a:ext>
                  </a:extLst>
                </a:gridCol>
                <a:gridCol w="328473">
                  <a:extLst>
                    <a:ext uri="{9D8B030D-6E8A-4147-A177-3AD203B41FA5}">
                      <a16:colId xmlns:a16="http://schemas.microsoft.com/office/drawing/2014/main" val="2254445249"/>
                    </a:ext>
                  </a:extLst>
                </a:gridCol>
                <a:gridCol w="470517">
                  <a:extLst>
                    <a:ext uri="{9D8B030D-6E8A-4147-A177-3AD203B41FA5}">
                      <a16:colId xmlns:a16="http://schemas.microsoft.com/office/drawing/2014/main" val="2100885087"/>
                    </a:ext>
                  </a:extLst>
                </a:gridCol>
                <a:gridCol w="239697">
                  <a:extLst>
                    <a:ext uri="{9D8B030D-6E8A-4147-A177-3AD203B41FA5}">
                      <a16:colId xmlns:a16="http://schemas.microsoft.com/office/drawing/2014/main" val="22396048"/>
                    </a:ext>
                  </a:extLst>
                </a:gridCol>
                <a:gridCol w="248575">
                  <a:extLst>
                    <a:ext uri="{9D8B030D-6E8A-4147-A177-3AD203B41FA5}">
                      <a16:colId xmlns:a16="http://schemas.microsoft.com/office/drawing/2014/main" val="2428543291"/>
                    </a:ext>
                  </a:extLst>
                </a:gridCol>
                <a:gridCol w="346230">
                  <a:extLst>
                    <a:ext uri="{9D8B030D-6E8A-4147-A177-3AD203B41FA5}">
                      <a16:colId xmlns:a16="http://schemas.microsoft.com/office/drawing/2014/main" val="4275111925"/>
                    </a:ext>
                  </a:extLst>
                </a:gridCol>
              </a:tblGrid>
              <a:tr h="131778">
                <a:tc gridSpan="3"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MOL22-010778-N-100ng_N_S24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6325175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 err="1">
                          <a:effectLst/>
                        </a:rPr>
                        <a:t>Fccall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Brk1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Brk2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FC1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FC2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FCFrame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sfcall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SF1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SF2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Arbcall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A1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A2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F1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684509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KANSL1:ARL17A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17:46094560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17:46570869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16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18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out-of-frame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KANSL1:ARL17A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32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11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0.62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3043080"/>
                  </a:ext>
                </a:extLst>
              </a:tr>
              <a:tr h="190500">
                <a:tc gridSpan="3"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MOL22-010778-50ng_N_S25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007881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 err="1">
                          <a:effectLst/>
                        </a:rPr>
                        <a:t>Fccall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Brk1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Brk2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FC1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FC2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 err="1">
                          <a:effectLst/>
                        </a:rPr>
                        <a:t>FCFrame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sfcall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SF1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SF2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Arbcall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A1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A2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F1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157880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KANSL1:ARL17A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17:46094560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17:46570869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11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15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out-of-frame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KANSL1:ARL17A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58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10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solidFill>
                            <a:srgbClr val="C00000"/>
                          </a:solidFill>
                          <a:effectLst/>
                        </a:rPr>
                        <a:t>0.47</a:t>
                      </a:r>
                      <a:endParaRPr lang="en-US" sz="1100" b="0" i="0" u="none" strike="noStrike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2457814"/>
                  </a:ext>
                </a:extLst>
              </a:tr>
              <a:tr h="190500">
                <a:tc gridSpan="3"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MOL22-010778-25ng_N_S26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6817527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 err="1">
                          <a:effectLst/>
                        </a:rPr>
                        <a:t>Fccall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Brk1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Brk2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FC1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FC2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FCFrame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sfcall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SF1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SF2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 err="1">
                          <a:effectLst/>
                        </a:rPr>
                        <a:t>Arbcall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A1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A2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F1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544404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KANSL1:ARL17A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17:46094560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17:46570869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17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out-of-frame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KANSL1:ARL17A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44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0.6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2462440"/>
                  </a:ext>
                </a:extLst>
              </a:tr>
              <a:tr h="190500">
                <a:tc gridSpan="4"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MOL22-010778-12dot5ng_N_S27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4533197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 err="1">
                          <a:effectLst/>
                        </a:rPr>
                        <a:t>Fccall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Brk1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Brk2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FC1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FC2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 err="1">
                          <a:effectLst/>
                        </a:rPr>
                        <a:t>FCFrame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 err="1">
                          <a:effectLst/>
                        </a:rPr>
                        <a:t>sfcall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SF1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SF2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 err="1">
                          <a:effectLst/>
                        </a:rPr>
                        <a:t>Arbcall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A1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A2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F1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180008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None</a:t>
                      </a:r>
                    </a:p>
                  </a:txBody>
                  <a:tcPr marL="9525" marR="9525" marT="9525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1537074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FC34C20C-B9E7-4658-BC6C-5CC919E81AC1}"/>
              </a:ext>
            </a:extLst>
          </p:cNvPr>
          <p:cNvSpPr txBox="1"/>
          <p:nvPr/>
        </p:nvSpPr>
        <p:spPr>
          <a:xfrm>
            <a:off x="232309" y="4060265"/>
            <a:ext cx="1550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FFPE_Sample2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5997AA4D-945D-486D-9571-15C3696079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5586579"/>
              </p:ext>
            </p:extLst>
          </p:nvPr>
        </p:nvGraphicFramePr>
        <p:xfrm>
          <a:off x="8339722" y="3969326"/>
          <a:ext cx="2340115" cy="192787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3473">
                  <a:extLst>
                    <a:ext uri="{9D8B030D-6E8A-4147-A177-3AD203B41FA5}">
                      <a16:colId xmlns:a16="http://schemas.microsoft.com/office/drawing/2014/main" val="793359578"/>
                    </a:ext>
                  </a:extLst>
                </a:gridCol>
                <a:gridCol w="1376642">
                  <a:extLst>
                    <a:ext uri="{9D8B030D-6E8A-4147-A177-3AD203B41FA5}">
                      <a16:colId xmlns:a16="http://schemas.microsoft.com/office/drawing/2014/main" val="3844095105"/>
                    </a:ext>
                  </a:extLst>
                </a:gridCol>
              </a:tblGrid>
              <a:tr h="319636">
                <a:tc gridSpan="2">
                  <a:txBody>
                    <a:bodyPr/>
                    <a:lstStyle/>
                    <a:p>
                      <a:r>
                        <a:rPr lang="en-US" sz="1100" u="none" strike="noStrike" dirty="0">
                          <a:effectLst/>
                        </a:rPr>
                        <a:t>MOL22-010778-N</a:t>
                      </a:r>
                      <a:endParaRPr 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24824"/>
                  </a:ext>
                </a:extLst>
              </a:tr>
              <a:tr h="37603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Input (ng)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Solid Workflow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830868"/>
                  </a:ext>
                </a:extLst>
              </a:tr>
              <a:tr h="323520">
                <a:tc>
                  <a:txBody>
                    <a:bodyPr/>
                    <a:lstStyle/>
                    <a:p>
                      <a:r>
                        <a:rPr lang="en-US" sz="1100" dirty="0"/>
                        <a:t>100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KANSL1:ARL17A</a:t>
                      </a:r>
                      <a:endParaRPr kumimoji="0" 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2969178"/>
                  </a:ext>
                </a:extLst>
              </a:tr>
              <a:tr h="328474">
                <a:tc>
                  <a:txBody>
                    <a:bodyPr/>
                    <a:lstStyle/>
                    <a:p>
                      <a:r>
                        <a:rPr lang="en-US" sz="1100" dirty="0"/>
                        <a:t>50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KANSL1:ARL17A</a:t>
                      </a:r>
                      <a:endParaRPr kumimoji="0" 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3129735"/>
                  </a:ext>
                </a:extLst>
              </a:tr>
              <a:tr h="275208">
                <a:tc>
                  <a:txBody>
                    <a:bodyPr/>
                    <a:lstStyle/>
                    <a:p>
                      <a:r>
                        <a:rPr lang="en-US" sz="1100" dirty="0"/>
                        <a:t>25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KANSL1:ARL17A</a:t>
                      </a:r>
                      <a:endParaRPr kumimoji="0" 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7805693"/>
                  </a:ext>
                </a:extLst>
              </a:tr>
              <a:tr h="305005">
                <a:tc>
                  <a:txBody>
                    <a:bodyPr/>
                    <a:lstStyle/>
                    <a:p>
                      <a:r>
                        <a:rPr lang="en-US" sz="1200" dirty="0"/>
                        <a:t>12.5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ND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4284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942784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CB1C11-42B8-4047-BFB4-B6A790E7CC80}"/>
              </a:ext>
            </a:extLst>
          </p:cNvPr>
          <p:cNvSpPr txBox="1"/>
          <p:nvPr/>
        </p:nvSpPr>
        <p:spPr>
          <a:xfrm>
            <a:off x="344119" y="255367"/>
            <a:ext cx="58258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Tumor content titration at 100 ng input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E05806B9-6F6E-40F7-B3E8-B7BCD6D9BE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0650893"/>
              </p:ext>
            </p:extLst>
          </p:nvPr>
        </p:nvGraphicFramePr>
        <p:xfrm>
          <a:off x="339995" y="946729"/>
          <a:ext cx="7521497" cy="275185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71038">
                  <a:extLst>
                    <a:ext uri="{9D8B030D-6E8A-4147-A177-3AD203B41FA5}">
                      <a16:colId xmlns:a16="http://schemas.microsoft.com/office/drawing/2014/main" val="1708842759"/>
                    </a:ext>
                  </a:extLst>
                </a:gridCol>
                <a:gridCol w="941033">
                  <a:extLst>
                    <a:ext uri="{9D8B030D-6E8A-4147-A177-3AD203B41FA5}">
                      <a16:colId xmlns:a16="http://schemas.microsoft.com/office/drawing/2014/main" val="2445676961"/>
                    </a:ext>
                  </a:extLst>
                </a:gridCol>
                <a:gridCol w="967666">
                  <a:extLst>
                    <a:ext uri="{9D8B030D-6E8A-4147-A177-3AD203B41FA5}">
                      <a16:colId xmlns:a16="http://schemas.microsoft.com/office/drawing/2014/main" val="3165305440"/>
                    </a:ext>
                  </a:extLst>
                </a:gridCol>
                <a:gridCol w="372863">
                  <a:extLst>
                    <a:ext uri="{9D8B030D-6E8A-4147-A177-3AD203B41FA5}">
                      <a16:colId xmlns:a16="http://schemas.microsoft.com/office/drawing/2014/main" val="3567870411"/>
                    </a:ext>
                  </a:extLst>
                </a:gridCol>
                <a:gridCol w="381739">
                  <a:extLst>
                    <a:ext uri="{9D8B030D-6E8A-4147-A177-3AD203B41FA5}">
                      <a16:colId xmlns:a16="http://schemas.microsoft.com/office/drawing/2014/main" val="183537941"/>
                    </a:ext>
                  </a:extLst>
                </a:gridCol>
                <a:gridCol w="843379">
                  <a:extLst>
                    <a:ext uri="{9D8B030D-6E8A-4147-A177-3AD203B41FA5}">
                      <a16:colId xmlns:a16="http://schemas.microsoft.com/office/drawing/2014/main" val="2906837098"/>
                    </a:ext>
                  </a:extLst>
                </a:gridCol>
                <a:gridCol w="363985">
                  <a:extLst>
                    <a:ext uri="{9D8B030D-6E8A-4147-A177-3AD203B41FA5}">
                      <a16:colId xmlns:a16="http://schemas.microsoft.com/office/drawing/2014/main" val="3101474518"/>
                    </a:ext>
                  </a:extLst>
                </a:gridCol>
                <a:gridCol w="497149">
                  <a:extLst>
                    <a:ext uri="{9D8B030D-6E8A-4147-A177-3AD203B41FA5}">
                      <a16:colId xmlns:a16="http://schemas.microsoft.com/office/drawing/2014/main" val="3150276001"/>
                    </a:ext>
                  </a:extLst>
                </a:gridCol>
                <a:gridCol w="932155">
                  <a:extLst>
                    <a:ext uri="{9D8B030D-6E8A-4147-A177-3AD203B41FA5}">
                      <a16:colId xmlns:a16="http://schemas.microsoft.com/office/drawing/2014/main" val="669999986"/>
                    </a:ext>
                  </a:extLst>
                </a:gridCol>
                <a:gridCol w="292963">
                  <a:extLst>
                    <a:ext uri="{9D8B030D-6E8A-4147-A177-3AD203B41FA5}">
                      <a16:colId xmlns:a16="http://schemas.microsoft.com/office/drawing/2014/main" val="2636973291"/>
                    </a:ext>
                  </a:extLst>
                </a:gridCol>
                <a:gridCol w="275208">
                  <a:extLst>
                    <a:ext uri="{9D8B030D-6E8A-4147-A177-3AD203B41FA5}">
                      <a16:colId xmlns:a16="http://schemas.microsoft.com/office/drawing/2014/main" val="1100898649"/>
                    </a:ext>
                  </a:extLst>
                </a:gridCol>
                <a:gridCol w="282319">
                  <a:extLst>
                    <a:ext uri="{9D8B030D-6E8A-4147-A177-3AD203B41FA5}">
                      <a16:colId xmlns:a16="http://schemas.microsoft.com/office/drawing/2014/main" val="38118456"/>
                    </a:ext>
                  </a:extLst>
                </a:gridCol>
              </a:tblGrid>
              <a:tr h="87027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MOL22-013125_S3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51" marR="4351" marT="435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80% Tumor</a:t>
                      </a:r>
                    </a:p>
                  </a:txBody>
                  <a:tcPr marL="4351" marR="4351" marT="4351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51" marR="4351" marT="4351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51" marR="4351" marT="4351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51" marR="4351" marT="4351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51" marR="4351" marT="4351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51" marR="4351" marT="4351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51" marR="4351" marT="4351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51" marR="4351" marT="4351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51" marR="4351" marT="4351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51" marR="4351" marT="4351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51" marR="4351" marT="4351" marB="0" anchor="b"/>
                </a:tc>
                <a:extLst>
                  <a:ext uri="{0D108BD9-81ED-4DB2-BD59-A6C34878D82A}">
                    <a16:rowId xmlns:a16="http://schemas.microsoft.com/office/drawing/2014/main" val="2901801973"/>
                  </a:ext>
                </a:extLst>
              </a:tr>
              <a:tr h="87027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 err="1">
                          <a:effectLst/>
                        </a:rPr>
                        <a:t>Fccall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51" marR="4351" marT="4351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Brk1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51" marR="4351" marT="4351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Brk2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51" marR="4351" marT="4351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FC1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51" marR="4351" marT="4351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FC2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51" marR="4351" marT="4351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 err="1">
                          <a:effectLst/>
                        </a:rPr>
                        <a:t>sfcall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51" marR="4351" marT="4351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SF1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51" marR="4351" marT="4351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SF2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51" marR="4351" marT="4351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 err="1">
                          <a:effectLst/>
                        </a:rPr>
                        <a:t>Arbcall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51" marR="4351" marT="4351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A1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51" marR="4351" marT="4351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A2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51" marR="4351" marT="4351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F1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51" marR="4351" marT="4351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9753379"/>
                  </a:ext>
                </a:extLst>
              </a:tr>
              <a:tr h="87027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ETV6:NTRK3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51" marR="4351" marT="4351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12:11869969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51" marR="4351" marT="4351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15:87940753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51" marR="4351" marT="4351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34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51" marR="4351" marT="4351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21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51" marR="4351" marT="4351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ETV6:NTRK3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51" marR="4351" marT="4351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103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51" marR="4351" marT="4351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20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51" marR="4351" marT="4351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ETV6:NTRK3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51" marR="4351" marT="4351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43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51" marR="4351" marT="4351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17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51" marR="4351" marT="4351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0.73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51" marR="4351" marT="4351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0172829"/>
                  </a:ext>
                </a:extLst>
              </a:tr>
              <a:tr h="87027"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51" marR="4351" marT="4351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51" marR="4351" marT="4351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51" marR="4351" marT="4351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51" marR="4351" marT="4351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51" marR="4351" marT="4351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51" marR="4351" marT="4351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51" marR="4351" marT="4351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51" marR="4351" marT="4351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51" marR="4351" marT="4351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51" marR="4351" marT="4351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51" marR="4351" marT="4351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51" marR="4351" marT="4351" marB="0" anchor="b"/>
                </a:tc>
                <a:extLst>
                  <a:ext uri="{0D108BD9-81ED-4DB2-BD59-A6C34878D82A}">
                    <a16:rowId xmlns:a16="http://schemas.microsoft.com/office/drawing/2014/main" val="2937820813"/>
                  </a:ext>
                </a:extLst>
              </a:tr>
              <a:tr h="87027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MOL22-013125_N-S4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51" marR="4351" marT="435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 Tumor</a:t>
                      </a:r>
                    </a:p>
                  </a:txBody>
                  <a:tcPr marL="4351" marR="4351" marT="4351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51" marR="4351" marT="4351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51" marR="4351" marT="4351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51" marR="4351" marT="4351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51" marR="4351" marT="4351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51" marR="4351" marT="4351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51" marR="4351" marT="4351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51" marR="4351" marT="4351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51" marR="4351" marT="4351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51" marR="4351" marT="4351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51" marR="4351" marT="4351" marB="0" anchor="b"/>
                </a:tc>
                <a:extLst>
                  <a:ext uri="{0D108BD9-81ED-4DB2-BD59-A6C34878D82A}">
                    <a16:rowId xmlns:a16="http://schemas.microsoft.com/office/drawing/2014/main" val="255704235"/>
                  </a:ext>
                </a:extLst>
              </a:tr>
              <a:tr h="87027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 err="1">
                          <a:effectLst/>
                        </a:rPr>
                        <a:t>Fccall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51" marR="4351" marT="4351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Brk1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51" marR="4351" marT="4351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Brk2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51" marR="4351" marT="4351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FC1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51" marR="4351" marT="4351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FC2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51" marR="4351" marT="4351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sfcall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51" marR="4351" marT="4351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SF1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51" marR="4351" marT="4351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SF2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51" marR="4351" marT="4351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Arbcall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51" marR="4351" marT="4351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A1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51" marR="4351" marT="4351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A2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51" marR="4351" marT="4351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F1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51" marR="4351" marT="4351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542834"/>
                  </a:ext>
                </a:extLst>
              </a:tr>
              <a:tr h="87027"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51" marR="4351" marT="4351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51" marR="4351" marT="4351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51" marR="4351" marT="4351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51" marR="4351" marT="4351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51" marR="4351" marT="4351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51" marR="4351" marT="4351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9C000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51" marR="4351" marT="4351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9C000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51" marR="4351" marT="4351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51" marR="4351" marT="4351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9C000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51" marR="4351" marT="4351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9C000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51" marR="4351" marT="4351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51" marR="4351" marT="4351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6357566"/>
                  </a:ext>
                </a:extLst>
              </a:tr>
              <a:tr h="87027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1 to 2 dil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51" marR="4351" marT="435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40% Tumor</a:t>
                      </a:r>
                    </a:p>
                  </a:txBody>
                  <a:tcPr marL="4351" marR="4351" marT="4351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51" marR="4351" marT="4351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51" marR="4351" marT="4351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51" marR="4351" marT="4351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51" marR="4351" marT="4351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51" marR="4351" marT="4351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51" marR="4351" marT="4351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51" marR="4351" marT="4351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51" marR="4351" marT="4351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51" marR="4351" marT="4351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51" marR="4351" marT="4351" marB="0" anchor="b"/>
                </a:tc>
                <a:extLst>
                  <a:ext uri="{0D108BD9-81ED-4DB2-BD59-A6C34878D82A}">
                    <a16:rowId xmlns:a16="http://schemas.microsoft.com/office/drawing/2014/main" val="3929088518"/>
                  </a:ext>
                </a:extLst>
              </a:tr>
              <a:tr h="87027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 err="1">
                          <a:effectLst/>
                        </a:rPr>
                        <a:t>Fccall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51" marR="4351" marT="4351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Brk1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51" marR="4351" marT="4351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Brk2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51" marR="4351" marT="4351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FC1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51" marR="4351" marT="4351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FC2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51" marR="4351" marT="4351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sfcall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51" marR="4351" marT="4351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SF1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51" marR="4351" marT="4351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SF2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51" marR="4351" marT="4351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u="none" strike="noStrike" dirty="0" err="1">
                          <a:effectLst/>
                        </a:rPr>
                        <a:t>Arbcall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51" marR="4351" marT="4351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A1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51" marR="4351" marT="4351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A2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51" marR="4351" marT="4351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F1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51" marR="4351" marT="4351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8807470"/>
                  </a:ext>
                </a:extLst>
              </a:tr>
              <a:tr h="87027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ETV6:NTRK3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51" marR="4351" marT="4351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12:11869969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51" marR="4351" marT="4351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15:87940753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51" marR="4351" marT="4351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23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51" marR="4351" marT="4351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15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51" marR="4351" marT="4351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ETV6:NTRK3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51" marR="4351" marT="4351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48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51" marR="4351" marT="4351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23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51" marR="4351" marT="4351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ETV6:NTRK3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51" marR="4351" marT="4351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25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51" marR="4351" marT="4351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10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51" marR="4351" marT="4351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0.53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51" marR="4351" marT="4351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8463235"/>
                  </a:ext>
                </a:extLst>
              </a:tr>
              <a:tr h="87027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1 to 4 </a:t>
                      </a:r>
                      <a:r>
                        <a:rPr lang="en-US" sz="1100" u="none" strike="noStrike" dirty="0" err="1">
                          <a:effectLst/>
                        </a:rPr>
                        <a:t>dil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51" marR="4351" marT="435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20% Tumor</a:t>
                      </a:r>
                    </a:p>
                  </a:txBody>
                  <a:tcPr marL="4351" marR="4351" marT="4351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51" marR="4351" marT="4351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51" marR="4351" marT="4351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51" marR="4351" marT="4351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51" marR="4351" marT="4351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51" marR="4351" marT="4351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51" marR="4351" marT="4351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51" marR="4351" marT="4351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51" marR="4351" marT="4351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51" marR="4351" marT="4351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51" marR="4351" marT="4351" marB="0" anchor="b"/>
                </a:tc>
                <a:extLst>
                  <a:ext uri="{0D108BD9-81ED-4DB2-BD59-A6C34878D82A}">
                    <a16:rowId xmlns:a16="http://schemas.microsoft.com/office/drawing/2014/main" val="506473645"/>
                  </a:ext>
                </a:extLst>
              </a:tr>
              <a:tr h="87027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 err="1">
                          <a:effectLst/>
                        </a:rPr>
                        <a:t>Fccall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51" marR="4351" marT="4351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Brk1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51" marR="4351" marT="4351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Brk2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51" marR="4351" marT="4351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FC1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51" marR="4351" marT="4351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FC2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51" marR="4351" marT="4351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 err="1">
                          <a:effectLst/>
                        </a:rPr>
                        <a:t>sfcall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51" marR="4351" marT="4351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SF1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51" marR="4351" marT="4351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SF2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51" marR="4351" marT="4351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u="none" strike="noStrike" dirty="0" err="1">
                          <a:effectLst/>
                        </a:rPr>
                        <a:t>Arbcall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51" marR="4351" marT="4351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A1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51" marR="4351" marT="4351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A2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51" marR="4351" marT="4351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F1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51" marR="4351" marT="4351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3608947"/>
                  </a:ext>
                </a:extLst>
              </a:tr>
              <a:tr h="87027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ETV6:NTRK3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51" marR="4351" marT="4351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12:11869969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51" marR="4351" marT="4351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15:87940753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51" marR="4351" marT="4351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21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51" marR="4351" marT="4351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16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51" marR="4351" marT="4351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ETV6:NTRK3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51" marR="4351" marT="4351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38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51" marR="4351" marT="4351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13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51" marR="4351" marT="4351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ETV6:NTRK3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51" marR="4351" marT="4351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21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51" marR="4351" marT="4351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10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51" marR="4351" marT="4351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0.57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51" marR="4351" marT="4351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5338187"/>
                  </a:ext>
                </a:extLst>
              </a:tr>
              <a:tr h="87027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1 to 8 </a:t>
                      </a:r>
                      <a:r>
                        <a:rPr lang="en-US" sz="1100" u="none" strike="noStrike" dirty="0" err="1">
                          <a:effectLst/>
                        </a:rPr>
                        <a:t>dil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51" marR="4351" marT="435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10 % Tumor</a:t>
                      </a:r>
                    </a:p>
                  </a:txBody>
                  <a:tcPr marL="4351" marR="4351" marT="4351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51" marR="4351" marT="4351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51" marR="4351" marT="4351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51" marR="4351" marT="4351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51" marR="4351" marT="4351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51" marR="4351" marT="4351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51" marR="4351" marT="4351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51" marR="4351" marT="4351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51" marR="4351" marT="4351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51" marR="4351" marT="4351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51" marR="4351" marT="4351" marB="0" anchor="b"/>
                </a:tc>
                <a:extLst>
                  <a:ext uri="{0D108BD9-81ED-4DB2-BD59-A6C34878D82A}">
                    <a16:rowId xmlns:a16="http://schemas.microsoft.com/office/drawing/2014/main" val="340340707"/>
                  </a:ext>
                </a:extLst>
              </a:tr>
              <a:tr h="87027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 err="1">
                          <a:effectLst/>
                        </a:rPr>
                        <a:t>Fccall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51" marR="4351" marT="4351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Brk1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51" marR="4351" marT="4351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Brk2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51" marR="4351" marT="4351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FC1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51" marR="4351" marT="4351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FC2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51" marR="4351" marT="4351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 err="1">
                          <a:effectLst/>
                        </a:rPr>
                        <a:t>sfcall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51" marR="4351" marT="4351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SF1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51" marR="4351" marT="4351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SF2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51" marR="4351" marT="4351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u="none" strike="noStrike" dirty="0" err="1">
                          <a:effectLst/>
                        </a:rPr>
                        <a:t>Arbcall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51" marR="4351" marT="4351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A1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51" marR="4351" marT="4351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A2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51" marR="4351" marT="4351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F1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51" marR="4351" marT="4351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8828289"/>
                  </a:ext>
                </a:extLst>
              </a:tr>
              <a:tr h="87027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ETV6:NTRK3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51" marR="4351" marT="4351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12:11869969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51" marR="4351" marT="4351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15:87940753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51" marR="4351" marT="4351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51" marR="4351" marT="4351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13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51" marR="4351" marT="4351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ETV6:NTRK3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51" marR="4351" marT="4351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29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51" marR="4351" marT="4351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3</a:t>
                      </a:r>
                      <a:endParaRPr lang="en-US" sz="1100" b="0" i="0" u="none" strike="noStrike">
                        <a:solidFill>
                          <a:srgbClr val="9C000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51" marR="4351" marT="4351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ETV6:NTRK3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51" marR="4351" marT="4351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20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51" marR="4351" marT="4351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51" marR="4351" marT="4351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0.44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51" marR="4351" marT="4351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0338430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30646A59-288E-4C91-8B8B-51B5CADD13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3872966"/>
              </p:ext>
            </p:extLst>
          </p:nvPr>
        </p:nvGraphicFramePr>
        <p:xfrm>
          <a:off x="8100134" y="893902"/>
          <a:ext cx="3476347" cy="285750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69087">
                  <a:extLst>
                    <a:ext uri="{9D8B030D-6E8A-4147-A177-3AD203B41FA5}">
                      <a16:colId xmlns:a16="http://schemas.microsoft.com/office/drawing/2014/main" val="2500348205"/>
                    </a:ext>
                  </a:extLst>
                </a:gridCol>
                <a:gridCol w="869087">
                  <a:extLst>
                    <a:ext uri="{9D8B030D-6E8A-4147-A177-3AD203B41FA5}">
                      <a16:colId xmlns:a16="http://schemas.microsoft.com/office/drawing/2014/main" val="460495346"/>
                    </a:ext>
                  </a:extLst>
                </a:gridCol>
                <a:gridCol w="999383">
                  <a:extLst>
                    <a:ext uri="{9D8B030D-6E8A-4147-A177-3AD203B41FA5}">
                      <a16:colId xmlns:a16="http://schemas.microsoft.com/office/drawing/2014/main" val="2989847512"/>
                    </a:ext>
                  </a:extLst>
                </a:gridCol>
                <a:gridCol w="738790">
                  <a:extLst>
                    <a:ext uri="{9D8B030D-6E8A-4147-A177-3AD203B41FA5}">
                      <a16:colId xmlns:a16="http://schemas.microsoft.com/office/drawing/2014/main" val="2194192499"/>
                    </a:ext>
                  </a:extLst>
                </a:gridCol>
              </a:tblGrid>
              <a:tr h="388629">
                <a:tc gridSpan="3">
                  <a:txBody>
                    <a:bodyPr/>
                    <a:lstStyle/>
                    <a:p>
                      <a:r>
                        <a:rPr lang="en-US" sz="1200" u="none" strike="noStrike" dirty="0">
                          <a:effectLst/>
                        </a:rPr>
                        <a:t>MOL22-013125</a:t>
                      </a:r>
                      <a:endParaRPr lang="en-US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1727988"/>
                  </a:ext>
                </a:extLst>
              </a:tr>
              <a:tr h="398048">
                <a:tc>
                  <a:txBody>
                    <a:bodyPr/>
                    <a:lstStyle/>
                    <a:p>
                      <a:r>
                        <a:rPr lang="en-US" sz="1200" dirty="0"/>
                        <a:t>Tumor Percent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Solid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WTS_solid</a:t>
                      </a:r>
                      <a:r>
                        <a:rPr lang="en-US" sz="1200" dirty="0"/>
                        <a:t> workflow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WTS_Basespace</a:t>
                      </a:r>
                      <a:endParaRPr lang="en-US" sz="12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0987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80%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ETV6--NTRK3</a:t>
                      </a: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ETV6--NTRK3</a:t>
                      </a: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ETV6--NTRK3</a:t>
                      </a: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77015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40%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ETV6--NTRK3</a:t>
                      </a: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ETV6--NTRK3</a:t>
                      </a: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95194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20%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ETV6--NTRK3</a:t>
                      </a: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ETV6--NTRK3</a:t>
                      </a: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20073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10%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Detected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ETV6--NTRK3</a:t>
                      </a: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0570796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5885E1AC-D782-4983-A979-4BD35DE9A1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0134" y="4137102"/>
            <a:ext cx="2400635" cy="1105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2542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CBC7DA1-DA24-4CE1-AB27-732EA15485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4393975"/>
              </p:ext>
            </p:extLst>
          </p:nvPr>
        </p:nvGraphicFramePr>
        <p:xfrm>
          <a:off x="630315" y="2270397"/>
          <a:ext cx="8361119" cy="97366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67878">
                  <a:extLst>
                    <a:ext uri="{9D8B030D-6E8A-4147-A177-3AD203B41FA5}">
                      <a16:colId xmlns:a16="http://schemas.microsoft.com/office/drawing/2014/main" val="4094706952"/>
                    </a:ext>
                  </a:extLst>
                </a:gridCol>
                <a:gridCol w="1048857">
                  <a:extLst>
                    <a:ext uri="{9D8B030D-6E8A-4147-A177-3AD203B41FA5}">
                      <a16:colId xmlns:a16="http://schemas.microsoft.com/office/drawing/2014/main" val="999370785"/>
                    </a:ext>
                  </a:extLst>
                </a:gridCol>
                <a:gridCol w="865037">
                  <a:extLst>
                    <a:ext uri="{9D8B030D-6E8A-4147-A177-3AD203B41FA5}">
                      <a16:colId xmlns:a16="http://schemas.microsoft.com/office/drawing/2014/main" val="2253825801"/>
                    </a:ext>
                  </a:extLst>
                </a:gridCol>
                <a:gridCol w="908289">
                  <a:extLst>
                    <a:ext uri="{9D8B030D-6E8A-4147-A177-3AD203B41FA5}">
                      <a16:colId xmlns:a16="http://schemas.microsoft.com/office/drawing/2014/main" val="1920823983"/>
                    </a:ext>
                  </a:extLst>
                </a:gridCol>
                <a:gridCol w="908289">
                  <a:extLst>
                    <a:ext uri="{9D8B030D-6E8A-4147-A177-3AD203B41FA5}">
                      <a16:colId xmlns:a16="http://schemas.microsoft.com/office/drawing/2014/main" val="485200629"/>
                    </a:ext>
                  </a:extLst>
                </a:gridCol>
                <a:gridCol w="1113734">
                  <a:extLst>
                    <a:ext uri="{9D8B030D-6E8A-4147-A177-3AD203B41FA5}">
                      <a16:colId xmlns:a16="http://schemas.microsoft.com/office/drawing/2014/main" val="3097478371"/>
                    </a:ext>
                  </a:extLst>
                </a:gridCol>
                <a:gridCol w="1113734">
                  <a:extLst>
                    <a:ext uri="{9D8B030D-6E8A-4147-A177-3AD203B41FA5}">
                      <a16:colId xmlns:a16="http://schemas.microsoft.com/office/drawing/2014/main" val="843968334"/>
                    </a:ext>
                  </a:extLst>
                </a:gridCol>
                <a:gridCol w="835301">
                  <a:extLst>
                    <a:ext uri="{9D8B030D-6E8A-4147-A177-3AD203B41FA5}">
                      <a16:colId xmlns:a16="http://schemas.microsoft.com/office/drawing/2014/main" val="981548934"/>
                    </a:ext>
                  </a:extLst>
                </a:gridCol>
              </a:tblGrid>
              <a:tr h="162278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 dirty="0">
                          <a:effectLst/>
                        </a:rPr>
                        <a:t>MOL22-013125 (100 ng)_Run1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14" marR="8114" marT="8114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#FusionGene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14" marR="8114" marT="8114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Score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14" marR="8114" marT="8114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LeftBreakpoint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14" marR="8114" marT="8114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RightBreakpoint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14" marR="8114" marT="8114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Gene1Id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14" marR="8114" marT="8114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Gene2Id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14" marR="8114" marT="8114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NumSplitReads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14" marR="8114" marT="8114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8503077"/>
                  </a:ext>
                </a:extLst>
              </a:tr>
              <a:tr h="162278"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14" marR="8114" marT="8114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 dirty="0">
                          <a:effectLst/>
                        </a:rPr>
                        <a:t>ETV6--NTRK3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14" marR="8114" marT="8114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 dirty="0">
                          <a:effectLst/>
                        </a:rPr>
                        <a:t>0.999993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14" marR="8114" marT="8114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chr12:11869969:+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14" marR="8114" marT="8114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chr15:87940753:-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14" marR="8114" marT="8114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ENSG00000139083.10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14" marR="8114" marT="8114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 dirty="0">
                          <a:effectLst/>
                        </a:rPr>
                        <a:t>ENSG00000140538.16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14" marR="8114" marT="8114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 dirty="0">
                          <a:effectLst/>
                        </a:rPr>
                        <a:t>47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14" marR="8114" marT="8114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7741329"/>
                  </a:ext>
                </a:extLst>
              </a:tr>
              <a:tr h="162278"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14" marR="8114" marT="811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14" marR="8114" marT="811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14" marR="8114" marT="811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14" marR="8114" marT="811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14" marR="8114" marT="811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14" marR="8114" marT="811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14" marR="8114" marT="811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14" marR="8114" marT="8114" marB="0" anchor="b"/>
                </a:tc>
                <a:extLst>
                  <a:ext uri="{0D108BD9-81ED-4DB2-BD59-A6C34878D82A}">
                    <a16:rowId xmlns:a16="http://schemas.microsoft.com/office/drawing/2014/main" val="2490103571"/>
                  </a:ext>
                </a:extLst>
              </a:tr>
              <a:tr h="162278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 dirty="0">
                          <a:effectLst/>
                        </a:rPr>
                        <a:t>MOL22-013125 (100 ng)_Run2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14" marR="8114" marT="8114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 dirty="0">
                          <a:effectLst/>
                        </a:rPr>
                        <a:t>#</a:t>
                      </a:r>
                      <a:r>
                        <a:rPr lang="en-US" sz="900" u="none" strike="noStrike" dirty="0" err="1">
                          <a:effectLst/>
                        </a:rPr>
                        <a:t>FusionGene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14" marR="8114" marT="8114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 dirty="0">
                          <a:effectLst/>
                        </a:rPr>
                        <a:t>Score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14" marR="8114" marT="8114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LeftBreakpoint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14" marR="8114" marT="8114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RightBreakpoint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14" marR="8114" marT="8114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 dirty="0">
                          <a:effectLst/>
                        </a:rPr>
                        <a:t>Gene1Id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14" marR="8114" marT="8114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 dirty="0">
                          <a:effectLst/>
                        </a:rPr>
                        <a:t>Gene2Id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14" marR="8114" marT="8114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 dirty="0" err="1">
                          <a:effectLst/>
                        </a:rPr>
                        <a:t>NumSplitReads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14" marR="8114" marT="8114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180441"/>
                  </a:ext>
                </a:extLst>
              </a:tr>
              <a:tr h="162278"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14" marR="8114" marT="8114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 dirty="0">
                          <a:effectLst/>
                        </a:rPr>
                        <a:t>ETV6--NTRK3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14" marR="8114" marT="8114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 dirty="0">
                          <a:effectLst/>
                        </a:rPr>
                        <a:t>0.999987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14" marR="8114" marT="8114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 dirty="0">
                          <a:effectLst/>
                        </a:rPr>
                        <a:t>chr12:11869969:+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14" marR="8114" marT="8114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 dirty="0">
                          <a:effectLst/>
                        </a:rPr>
                        <a:t>chr15:87940753:-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14" marR="8114" marT="8114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 dirty="0">
                          <a:effectLst/>
                        </a:rPr>
                        <a:t>ENSG00000139083.10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14" marR="8114" marT="8114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 dirty="0">
                          <a:effectLst/>
                        </a:rPr>
                        <a:t>ENSG00000140538.16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14" marR="8114" marT="8114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 dirty="0">
                          <a:effectLst/>
                        </a:rPr>
                        <a:t>62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14" marR="8114" marT="8114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8653952"/>
                  </a:ext>
                </a:extLst>
              </a:tr>
              <a:tr h="162278"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14" marR="8114" marT="811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14" marR="8114" marT="811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14" marR="8114" marT="811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14" marR="8114" marT="811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14" marR="8114" marT="811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14" marR="8114" marT="811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14" marR="8114" marT="811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14" marR="8114" marT="8114" marB="0" anchor="b"/>
                </a:tc>
                <a:extLst>
                  <a:ext uri="{0D108BD9-81ED-4DB2-BD59-A6C34878D82A}">
                    <a16:rowId xmlns:a16="http://schemas.microsoft.com/office/drawing/2014/main" val="2782088316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67773275-2A40-4048-82BC-F0A09530ADF5}"/>
              </a:ext>
            </a:extLst>
          </p:cNvPr>
          <p:cNvSpPr txBox="1"/>
          <p:nvPr/>
        </p:nvSpPr>
        <p:spPr>
          <a:xfrm>
            <a:off x="510831" y="248575"/>
            <a:ext cx="11349209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Robustness in detection between runs and comparison between DRAGEN server vs in-house pipeline (needs more data, in progress)</a:t>
            </a:r>
          </a:p>
          <a:p>
            <a:r>
              <a:rPr lang="en-US" dirty="0"/>
              <a:t>Same sample input (100 ng)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9EAD17ED-DAE2-4C39-8C45-E4AA50291F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9665270"/>
              </p:ext>
            </p:extLst>
          </p:nvPr>
        </p:nvGraphicFramePr>
        <p:xfrm>
          <a:off x="698377" y="4034781"/>
          <a:ext cx="6832602" cy="1333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61384">
                  <a:extLst>
                    <a:ext uri="{9D8B030D-6E8A-4147-A177-3AD203B41FA5}">
                      <a16:colId xmlns:a16="http://schemas.microsoft.com/office/drawing/2014/main" val="3333836361"/>
                    </a:ext>
                  </a:extLst>
                </a:gridCol>
                <a:gridCol w="773622">
                  <a:extLst>
                    <a:ext uri="{9D8B030D-6E8A-4147-A177-3AD203B41FA5}">
                      <a16:colId xmlns:a16="http://schemas.microsoft.com/office/drawing/2014/main" val="187818655"/>
                    </a:ext>
                  </a:extLst>
                </a:gridCol>
                <a:gridCol w="773622">
                  <a:extLst>
                    <a:ext uri="{9D8B030D-6E8A-4147-A177-3AD203B41FA5}">
                      <a16:colId xmlns:a16="http://schemas.microsoft.com/office/drawing/2014/main" val="4271002884"/>
                    </a:ext>
                  </a:extLst>
                </a:gridCol>
                <a:gridCol w="279011">
                  <a:extLst>
                    <a:ext uri="{9D8B030D-6E8A-4147-A177-3AD203B41FA5}">
                      <a16:colId xmlns:a16="http://schemas.microsoft.com/office/drawing/2014/main" val="252284152"/>
                    </a:ext>
                  </a:extLst>
                </a:gridCol>
                <a:gridCol w="279011">
                  <a:extLst>
                    <a:ext uri="{9D8B030D-6E8A-4147-A177-3AD203B41FA5}">
                      <a16:colId xmlns:a16="http://schemas.microsoft.com/office/drawing/2014/main" val="610072746"/>
                    </a:ext>
                  </a:extLst>
                </a:gridCol>
                <a:gridCol w="773622">
                  <a:extLst>
                    <a:ext uri="{9D8B030D-6E8A-4147-A177-3AD203B41FA5}">
                      <a16:colId xmlns:a16="http://schemas.microsoft.com/office/drawing/2014/main" val="2404313079"/>
                    </a:ext>
                  </a:extLst>
                </a:gridCol>
                <a:gridCol w="266329">
                  <a:extLst>
                    <a:ext uri="{9D8B030D-6E8A-4147-A177-3AD203B41FA5}">
                      <a16:colId xmlns:a16="http://schemas.microsoft.com/office/drawing/2014/main" val="3867652442"/>
                    </a:ext>
                  </a:extLst>
                </a:gridCol>
                <a:gridCol w="266329">
                  <a:extLst>
                    <a:ext uri="{9D8B030D-6E8A-4147-A177-3AD203B41FA5}">
                      <a16:colId xmlns:a16="http://schemas.microsoft.com/office/drawing/2014/main" val="3587540540"/>
                    </a:ext>
                  </a:extLst>
                </a:gridCol>
                <a:gridCol w="989221">
                  <a:extLst>
                    <a:ext uri="{9D8B030D-6E8A-4147-A177-3AD203B41FA5}">
                      <a16:colId xmlns:a16="http://schemas.microsoft.com/office/drawing/2014/main" val="4193295137"/>
                    </a:ext>
                  </a:extLst>
                </a:gridCol>
                <a:gridCol w="218770">
                  <a:extLst>
                    <a:ext uri="{9D8B030D-6E8A-4147-A177-3AD203B41FA5}">
                      <a16:colId xmlns:a16="http://schemas.microsoft.com/office/drawing/2014/main" val="1397554227"/>
                    </a:ext>
                  </a:extLst>
                </a:gridCol>
                <a:gridCol w="218770">
                  <a:extLst>
                    <a:ext uri="{9D8B030D-6E8A-4147-A177-3AD203B41FA5}">
                      <a16:colId xmlns:a16="http://schemas.microsoft.com/office/drawing/2014/main" val="107922127"/>
                    </a:ext>
                  </a:extLst>
                </a:gridCol>
                <a:gridCol w="332911">
                  <a:extLst>
                    <a:ext uri="{9D8B030D-6E8A-4147-A177-3AD203B41FA5}">
                      <a16:colId xmlns:a16="http://schemas.microsoft.com/office/drawing/2014/main" val="45247133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MOL22-013125_S3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3721382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 err="1">
                          <a:effectLst/>
                        </a:rPr>
                        <a:t>Fccall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Brk1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Brk2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FC1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FC2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 err="1">
                          <a:effectLst/>
                        </a:rPr>
                        <a:t>sfcall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SF1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SF2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 err="1">
                          <a:effectLst/>
                        </a:rPr>
                        <a:t>Arbcall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A1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A2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F1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475175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ETV6:NTRK3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12:11869969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15:87940753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34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ETV6:NTRK3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103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ETV6:NTRK3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43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17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0.73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232692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6264076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MOL22-013125_S17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3038252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 err="1">
                          <a:effectLst/>
                        </a:rPr>
                        <a:t>Fccall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Brk1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Brk2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FC1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FC2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 err="1">
                          <a:effectLst/>
                        </a:rPr>
                        <a:t>sfcall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SF1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SF2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 err="1">
                          <a:effectLst/>
                        </a:rPr>
                        <a:t>Arbcall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A1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A2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F1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11679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ETV6:NTRK3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12:11869969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15:87940753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ETV6:NTRK3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121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ETV6:NTRK3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68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26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0.74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0501838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1AB0F534-647F-41C4-AABB-38FA50AE3869}"/>
              </a:ext>
            </a:extLst>
          </p:cNvPr>
          <p:cNvSpPr txBox="1"/>
          <p:nvPr/>
        </p:nvSpPr>
        <p:spPr>
          <a:xfrm>
            <a:off x="698377" y="1781970"/>
            <a:ext cx="19827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BaseSpace</a:t>
            </a:r>
            <a:r>
              <a:rPr lang="en-US" dirty="0"/>
              <a:t> Analysis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730E849-FBD4-4564-BCFE-A5D9CA77BD93}"/>
              </a:ext>
            </a:extLst>
          </p:cNvPr>
          <p:cNvSpPr txBox="1"/>
          <p:nvPr/>
        </p:nvSpPr>
        <p:spPr>
          <a:xfrm>
            <a:off x="698377" y="3613936"/>
            <a:ext cx="1811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In-house Analysis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D4A0B217-C693-4FA3-B572-4BD4EE559E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2833743"/>
              </p:ext>
            </p:extLst>
          </p:nvPr>
        </p:nvGraphicFramePr>
        <p:xfrm>
          <a:off x="7961850" y="3547826"/>
          <a:ext cx="3898191" cy="194310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4548">
                  <a:extLst>
                    <a:ext uri="{9D8B030D-6E8A-4147-A177-3AD203B41FA5}">
                      <a16:colId xmlns:a16="http://schemas.microsoft.com/office/drawing/2014/main" val="2500348205"/>
                    </a:ext>
                  </a:extLst>
                </a:gridCol>
                <a:gridCol w="974548">
                  <a:extLst>
                    <a:ext uri="{9D8B030D-6E8A-4147-A177-3AD203B41FA5}">
                      <a16:colId xmlns:a16="http://schemas.microsoft.com/office/drawing/2014/main" val="460495346"/>
                    </a:ext>
                  </a:extLst>
                </a:gridCol>
                <a:gridCol w="1120655">
                  <a:extLst>
                    <a:ext uri="{9D8B030D-6E8A-4147-A177-3AD203B41FA5}">
                      <a16:colId xmlns:a16="http://schemas.microsoft.com/office/drawing/2014/main" val="2989847512"/>
                    </a:ext>
                  </a:extLst>
                </a:gridCol>
                <a:gridCol w="828440">
                  <a:extLst>
                    <a:ext uri="{9D8B030D-6E8A-4147-A177-3AD203B41FA5}">
                      <a16:colId xmlns:a16="http://schemas.microsoft.com/office/drawing/2014/main" val="2194192499"/>
                    </a:ext>
                  </a:extLst>
                </a:gridCol>
              </a:tblGrid>
              <a:tr h="388629">
                <a:tc gridSpan="3">
                  <a:txBody>
                    <a:bodyPr/>
                    <a:lstStyle/>
                    <a:p>
                      <a:r>
                        <a:rPr lang="en-US" sz="1200" u="none" strike="noStrike" dirty="0">
                          <a:effectLst/>
                        </a:rPr>
                        <a:t>MOL22-013125</a:t>
                      </a:r>
                      <a:endParaRPr lang="en-US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1727988"/>
                  </a:ext>
                </a:extLst>
              </a:tr>
              <a:tr h="398048">
                <a:tc>
                  <a:txBody>
                    <a:bodyPr/>
                    <a:lstStyle/>
                    <a:p>
                      <a:r>
                        <a:rPr lang="en-US" sz="1200" dirty="0"/>
                        <a:t>Run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Solid</a:t>
                      </a:r>
                    </a:p>
                    <a:p>
                      <a:r>
                        <a:rPr lang="en-US" sz="1200" dirty="0"/>
                        <a:t>Expected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WTS_solid</a:t>
                      </a:r>
                      <a:r>
                        <a:rPr lang="en-US" sz="1200" dirty="0"/>
                        <a:t> workflow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WTS_Basespace</a:t>
                      </a:r>
                      <a:endParaRPr lang="en-US" sz="12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0987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Run1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ETV6--NTRK3</a:t>
                      </a: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ETV6--NTRK3</a:t>
                      </a: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ETV6--NTRK3</a:t>
                      </a: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77015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Run2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ETV6--NTRK3</a:t>
                      </a: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ETV6--NTRK3</a:t>
                      </a: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95194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366833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B1BC27D-63A5-4994-8004-0C7A035204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2761072"/>
              </p:ext>
            </p:extLst>
          </p:nvPr>
        </p:nvGraphicFramePr>
        <p:xfrm>
          <a:off x="658939" y="2526122"/>
          <a:ext cx="10969818" cy="106593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74551">
                  <a:extLst>
                    <a:ext uri="{9D8B030D-6E8A-4147-A177-3AD203B41FA5}">
                      <a16:colId xmlns:a16="http://schemas.microsoft.com/office/drawing/2014/main" val="166414510"/>
                    </a:ext>
                  </a:extLst>
                </a:gridCol>
                <a:gridCol w="470517">
                  <a:extLst>
                    <a:ext uri="{9D8B030D-6E8A-4147-A177-3AD203B41FA5}">
                      <a16:colId xmlns:a16="http://schemas.microsoft.com/office/drawing/2014/main" val="2304347777"/>
                    </a:ext>
                  </a:extLst>
                </a:gridCol>
                <a:gridCol w="620447">
                  <a:extLst>
                    <a:ext uri="{9D8B030D-6E8A-4147-A177-3AD203B41FA5}">
                      <a16:colId xmlns:a16="http://schemas.microsoft.com/office/drawing/2014/main" val="1121971198"/>
                    </a:ext>
                  </a:extLst>
                </a:gridCol>
                <a:gridCol w="1073481">
                  <a:extLst>
                    <a:ext uri="{9D8B030D-6E8A-4147-A177-3AD203B41FA5}">
                      <a16:colId xmlns:a16="http://schemas.microsoft.com/office/drawing/2014/main" val="3514342778"/>
                    </a:ext>
                  </a:extLst>
                </a:gridCol>
                <a:gridCol w="701336">
                  <a:extLst>
                    <a:ext uri="{9D8B030D-6E8A-4147-A177-3AD203B41FA5}">
                      <a16:colId xmlns:a16="http://schemas.microsoft.com/office/drawing/2014/main" val="1403629206"/>
                    </a:ext>
                  </a:extLst>
                </a:gridCol>
                <a:gridCol w="1207364">
                  <a:extLst>
                    <a:ext uri="{9D8B030D-6E8A-4147-A177-3AD203B41FA5}">
                      <a16:colId xmlns:a16="http://schemas.microsoft.com/office/drawing/2014/main" val="2598417787"/>
                    </a:ext>
                  </a:extLst>
                </a:gridCol>
                <a:gridCol w="1083075">
                  <a:extLst>
                    <a:ext uri="{9D8B030D-6E8A-4147-A177-3AD203B41FA5}">
                      <a16:colId xmlns:a16="http://schemas.microsoft.com/office/drawing/2014/main" val="3983722317"/>
                    </a:ext>
                  </a:extLst>
                </a:gridCol>
                <a:gridCol w="1260629">
                  <a:extLst>
                    <a:ext uri="{9D8B030D-6E8A-4147-A177-3AD203B41FA5}">
                      <a16:colId xmlns:a16="http://schemas.microsoft.com/office/drawing/2014/main" val="3820390836"/>
                    </a:ext>
                  </a:extLst>
                </a:gridCol>
                <a:gridCol w="1207363">
                  <a:extLst>
                    <a:ext uri="{9D8B030D-6E8A-4147-A177-3AD203B41FA5}">
                      <a16:colId xmlns:a16="http://schemas.microsoft.com/office/drawing/2014/main" val="3935857560"/>
                    </a:ext>
                  </a:extLst>
                </a:gridCol>
                <a:gridCol w="2371055">
                  <a:extLst>
                    <a:ext uri="{9D8B030D-6E8A-4147-A177-3AD203B41FA5}">
                      <a16:colId xmlns:a16="http://schemas.microsoft.com/office/drawing/2014/main" val="2674951774"/>
                    </a:ext>
                  </a:extLst>
                </a:gridCol>
              </a:tblGrid>
              <a:tr h="107018"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1" marR="5351" marT="535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1" marR="5351" marT="535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1" marR="5351" marT="535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MOL22-010778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1" marR="5351" marT="535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1" marR="5351" marT="535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1" marR="5351" marT="535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1" marR="5351" marT="535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1" marR="5351" marT="535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1" marR="5351" marT="535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1" marR="5351" marT="5351" marB="0" anchor="ctr"/>
                </a:tc>
                <a:extLst>
                  <a:ext uri="{0D108BD9-81ED-4DB2-BD59-A6C34878D82A}">
                    <a16:rowId xmlns:a16="http://schemas.microsoft.com/office/drawing/2014/main" val="2639587584"/>
                  </a:ext>
                </a:extLst>
              </a:tr>
              <a:tr h="287877"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1" marR="5351" marT="535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Input</a:t>
                      </a:r>
                    </a:p>
                  </a:txBody>
                  <a:tcPr marL="5351" marR="5351" marT="535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Tumor content</a:t>
                      </a:r>
                    </a:p>
                  </a:txBody>
                  <a:tcPr marL="5351" marR="5351" marT="535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solidFill>
                            <a:srgbClr val="0070C0"/>
                          </a:solidFill>
                          <a:effectLst/>
                        </a:rPr>
                        <a:t>#</a:t>
                      </a:r>
                      <a:r>
                        <a:rPr lang="en-US" sz="1000" u="none" strike="noStrike" dirty="0" err="1">
                          <a:solidFill>
                            <a:srgbClr val="0070C0"/>
                          </a:solidFill>
                          <a:effectLst/>
                        </a:rPr>
                        <a:t>FusionGene</a:t>
                      </a:r>
                      <a:endParaRPr lang="en-US" sz="1000" b="0" i="0" u="none" strike="noStrike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1" marR="5351" marT="535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solidFill>
                            <a:srgbClr val="0070C0"/>
                          </a:solidFill>
                          <a:effectLst/>
                        </a:rPr>
                        <a:t>Score</a:t>
                      </a:r>
                      <a:endParaRPr lang="en-US" sz="1000" b="0" i="0" u="none" strike="noStrike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1" marR="5351" marT="535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 err="1">
                          <a:solidFill>
                            <a:srgbClr val="0070C0"/>
                          </a:solidFill>
                          <a:effectLst/>
                        </a:rPr>
                        <a:t>LeftBreakpoint</a:t>
                      </a:r>
                      <a:endParaRPr lang="en-US" sz="1000" b="0" i="0" u="none" strike="noStrike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1" marR="5351" marT="535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 err="1">
                          <a:solidFill>
                            <a:srgbClr val="0070C0"/>
                          </a:solidFill>
                          <a:effectLst/>
                        </a:rPr>
                        <a:t>RightBreakpoint</a:t>
                      </a:r>
                      <a:endParaRPr lang="en-US" sz="1000" b="0" i="0" u="none" strike="noStrike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1" marR="5351" marT="535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solidFill>
                            <a:srgbClr val="0070C0"/>
                          </a:solidFill>
                          <a:effectLst/>
                        </a:rPr>
                        <a:t>Gene1Id</a:t>
                      </a:r>
                      <a:endParaRPr lang="en-US" sz="1000" b="0" i="0" u="none" strike="noStrike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1" marR="5351" marT="535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solidFill>
                            <a:srgbClr val="0070C0"/>
                          </a:solidFill>
                          <a:effectLst/>
                        </a:rPr>
                        <a:t>Gene2Id</a:t>
                      </a:r>
                      <a:endParaRPr lang="en-US" sz="1000" b="0" i="0" u="none" strike="noStrike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1" marR="5351" marT="535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 err="1">
                          <a:solidFill>
                            <a:srgbClr val="0070C0"/>
                          </a:solidFill>
                          <a:effectLst/>
                        </a:rPr>
                        <a:t>NumSplitReads</a:t>
                      </a:r>
                      <a:endParaRPr lang="en-US" sz="1000" b="0" i="0" u="none" strike="noStrike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1" marR="5351" marT="5351" marB="0" anchor="ctr"/>
                </a:tc>
                <a:extLst>
                  <a:ext uri="{0D108BD9-81ED-4DB2-BD59-A6C34878D82A}">
                    <a16:rowId xmlns:a16="http://schemas.microsoft.com/office/drawing/2014/main" val="1977504509"/>
                  </a:ext>
                </a:extLst>
              </a:tr>
              <a:tr h="287877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u="none" strike="noStrike" dirty="0">
                          <a:effectLst/>
                        </a:rPr>
                        <a:t>MOL22-010778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ct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1" marR="5351" marT="535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5351" marR="5351" marT="535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60%</a:t>
                      </a:r>
                    </a:p>
                  </a:txBody>
                  <a:tcPr marL="5351" marR="5351" marT="535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SVEP1--PRUNE2</a:t>
                      </a:r>
                      <a:endParaRPr 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1" marR="5351" marT="535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0.998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1" marR="5351" marT="535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chr9:110579013:-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1" marR="5351" marT="535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chr9:76850665:-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1" marR="5351" marT="535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ENSG00000165124.18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1" marR="5351" marT="535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ENSG00000106772.18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1" marR="5351" marT="535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1" marR="5351" marT="5351" marB="0" anchor="ctr"/>
                </a:tc>
                <a:extLst>
                  <a:ext uri="{0D108BD9-81ED-4DB2-BD59-A6C34878D82A}">
                    <a16:rowId xmlns:a16="http://schemas.microsoft.com/office/drawing/2014/main" val="3345955001"/>
                  </a:ext>
                </a:extLst>
              </a:tr>
              <a:tr h="287877"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1" marR="5351" marT="535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1" marR="5351" marT="5351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1" marR="5351" marT="535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TMPRSS2--ERG</a:t>
                      </a:r>
                      <a:endParaRPr 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1" marR="5351" marT="5351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0.998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1" marR="5351" marT="5351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chr21:41508081:-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1" marR="5351" marT="5351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chr21:38423561:-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1" marR="5351" marT="5351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ENSG00000184012.12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1" marR="5351" marT="5351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ENSG00000157554.19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1" marR="5351" marT="5351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9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1" marR="5351" marT="5351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5969435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0EC1FD36-A8A5-4D05-A6E9-070B331688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2567378"/>
              </p:ext>
            </p:extLst>
          </p:nvPr>
        </p:nvGraphicFramePr>
        <p:xfrm>
          <a:off x="2535130" y="3903885"/>
          <a:ext cx="8648701" cy="93916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17779">
                  <a:extLst>
                    <a:ext uri="{9D8B030D-6E8A-4147-A177-3AD203B41FA5}">
                      <a16:colId xmlns:a16="http://schemas.microsoft.com/office/drawing/2014/main" val="3668389831"/>
                    </a:ext>
                  </a:extLst>
                </a:gridCol>
                <a:gridCol w="967666">
                  <a:extLst>
                    <a:ext uri="{9D8B030D-6E8A-4147-A177-3AD203B41FA5}">
                      <a16:colId xmlns:a16="http://schemas.microsoft.com/office/drawing/2014/main" val="497641826"/>
                    </a:ext>
                  </a:extLst>
                </a:gridCol>
                <a:gridCol w="878889">
                  <a:extLst>
                    <a:ext uri="{9D8B030D-6E8A-4147-A177-3AD203B41FA5}">
                      <a16:colId xmlns:a16="http://schemas.microsoft.com/office/drawing/2014/main" val="4175558618"/>
                    </a:ext>
                  </a:extLst>
                </a:gridCol>
                <a:gridCol w="417251">
                  <a:extLst>
                    <a:ext uri="{9D8B030D-6E8A-4147-A177-3AD203B41FA5}">
                      <a16:colId xmlns:a16="http://schemas.microsoft.com/office/drawing/2014/main" val="3897648685"/>
                    </a:ext>
                  </a:extLst>
                </a:gridCol>
                <a:gridCol w="503317">
                  <a:extLst>
                    <a:ext uri="{9D8B030D-6E8A-4147-A177-3AD203B41FA5}">
                      <a16:colId xmlns:a16="http://schemas.microsoft.com/office/drawing/2014/main" val="2993140744"/>
                    </a:ext>
                  </a:extLst>
                </a:gridCol>
                <a:gridCol w="1268603">
                  <a:extLst>
                    <a:ext uri="{9D8B030D-6E8A-4147-A177-3AD203B41FA5}">
                      <a16:colId xmlns:a16="http://schemas.microsoft.com/office/drawing/2014/main" val="2801801489"/>
                    </a:ext>
                  </a:extLst>
                </a:gridCol>
                <a:gridCol w="1002196">
                  <a:extLst>
                    <a:ext uri="{9D8B030D-6E8A-4147-A177-3AD203B41FA5}">
                      <a16:colId xmlns:a16="http://schemas.microsoft.com/office/drawing/2014/main" val="1339115266"/>
                    </a:ext>
                  </a:extLst>
                </a:gridCol>
                <a:gridCol w="266407">
                  <a:extLst>
                    <a:ext uri="{9D8B030D-6E8A-4147-A177-3AD203B41FA5}">
                      <a16:colId xmlns:a16="http://schemas.microsoft.com/office/drawing/2014/main" val="1467170048"/>
                    </a:ext>
                  </a:extLst>
                </a:gridCol>
                <a:gridCol w="266407">
                  <a:extLst>
                    <a:ext uri="{9D8B030D-6E8A-4147-A177-3AD203B41FA5}">
                      <a16:colId xmlns:a16="http://schemas.microsoft.com/office/drawing/2014/main" val="2606249871"/>
                    </a:ext>
                  </a:extLst>
                </a:gridCol>
                <a:gridCol w="989510">
                  <a:extLst>
                    <a:ext uri="{9D8B030D-6E8A-4147-A177-3AD203B41FA5}">
                      <a16:colId xmlns:a16="http://schemas.microsoft.com/office/drawing/2014/main" val="829372711"/>
                    </a:ext>
                  </a:extLst>
                </a:gridCol>
                <a:gridCol w="218834">
                  <a:extLst>
                    <a:ext uri="{9D8B030D-6E8A-4147-A177-3AD203B41FA5}">
                      <a16:colId xmlns:a16="http://schemas.microsoft.com/office/drawing/2014/main" val="3330699366"/>
                    </a:ext>
                  </a:extLst>
                </a:gridCol>
                <a:gridCol w="218834">
                  <a:extLst>
                    <a:ext uri="{9D8B030D-6E8A-4147-A177-3AD203B41FA5}">
                      <a16:colId xmlns:a16="http://schemas.microsoft.com/office/drawing/2014/main" val="1711399688"/>
                    </a:ext>
                  </a:extLst>
                </a:gridCol>
                <a:gridCol w="333008">
                  <a:extLst>
                    <a:ext uri="{9D8B030D-6E8A-4147-A177-3AD203B41FA5}">
                      <a16:colId xmlns:a16="http://schemas.microsoft.com/office/drawing/2014/main" val="187895448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MOL22-010778_S1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00430833"/>
                  </a:ext>
                </a:extLst>
              </a:tr>
              <a:tr h="16275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 err="1">
                          <a:effectLst/>
                        </a:rPr>
                        <a:t>Fccall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Brk1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Brk2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FC1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FC2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FCFrame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sfcall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SF1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SF2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Arbcall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A1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A2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F1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7655821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SVEP1:PRUNE2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9:110579013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9:76850665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in-frame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SVEP1:PRUNE2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31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SVEP1:PRUNE2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0.49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3587391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KANSL1:ARL17A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17:46094560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17:46570869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out-of-frame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KANSL1:ARL17A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9C000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9C000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0.46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2233517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TMPRSS2:ERG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21:41508081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21:38423561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UTR/CDS(truncated)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TMPRSS2:ERG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14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9C000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9C000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9C000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0.12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5696940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E0FC9AEA-883B-4EC5-AB98-C07E2A5FE3D1}"/>
              </a:ext>
            </a:extLst>
          </p:cNvPr>
          <p:cNvSpPr txBox="1"/>
          <p:nvPr/>
        </p:nvSpPr>
        <p:spPr>
          <a:xfrm>
            <a:off x="525775" y="1133895"/>
            <a:ext cx="513781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MOL22-010778: Expected from Solid, </a:t>
            </a:r>
            <a:r>
              <a:rPr lang="en-US" dirty="0">
                <a:solidFill>
                  <a:srgbClr val="0070C0"/>
                </a:solidFill>
              </a:rPr>
              <a:t>TMPRSS2--ERG</a:t>
            </a:r>
            <a:endParaRPr lang="en-US" dirty="0">
              <a:solidFill>
                <a:srgbClr val="0070C0"/>
              </a:solidFill>
              <a:latin typeface="Calibri" panose="020F0502020204030204" pitchFamily="34" charset="0"/>
            </a:endParaRPr>
          </a:p>
          <a:p>
            <a:r>
              <a:rPr lang="en-US" dirty="0"/>
              <a:t> </a:t>
            </a:r>
            <a:endParaRPr lang="en-US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9DED85-0652-420F-BF89-108AC8748238}"/>
              </a:ext>
            </a:extLst>
          </p:cNvPr>
          <p:cNvSpPr txBox="1"/>
          <p:nvPr/>
        </p:nvSpPr>
        <p:spPr>
          <a:xfrm>
            <a:off x="658939" y="2057225"/>
            <a:ext cx="19827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BaseSpace</a:t>
            </a:r>
            <a:r>
              <a:rPr lang="en-US" dirty="0"/>
              <a:t> Analysis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D267B5-CE90-437D-ADBC-44CED109BC7C}"/>
              </a:ext>
            </a:extLst>
          </p:cNvPr>
          <p:cNvSpPr txBox="1"/>
          <p:nvPr/>
        </p:nvSpPr>
        <p:spPr>
          <a:xfrm>
            <a:off x="658939" y="3726935"/>
            <a:ext cx="1445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Solid Analysis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917C2AC-EB3F-4958-AA2F-A42D089AF332}"/>
              </a:ext>
            </a:extLst>
          </p:cNvPr>
          <p:cNvSpPr txBox="1"/>
          <p:nvPr/>
        </p:nvSpPr>
        <p:spPr>
          <a:xfrm>
            <a:off x="510831" y="248575"/>
            <a:ext cx="7724551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Robustness in detection between runs (weak fusion)</a:t>
            </a:r>
          </a:p>
          <a:p>
            <a:r>
              <a:rPr lang="en-US" dirty="0"/>
              <a:t>Same sample input (100 ng)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2EE8ECE-85E1-462B-A01E-B052E1C6E7B6}"/>
              </a:ext>
            </a:extLst>
          </p:cNvPr>
          <p:cNvSpPr txBox="1"/>
          <p:nvPr/>
        </p:nvSpPr>
        <p:spPr>
          <a:xfrm>
            <a:off x="510831" y="5354773"/>
            <a:ext cx="672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MOL22-010778_S1 detected TMPRSS2:ERG as week fusion (expected)</a:t>
            </a:r>
          </a:p>
        </p:txBody>
      </p:sp>
    </p:spTree>
    <p:extLst>
      <p:ext uri="{BB962C8B-B14F-4D97-AF65-F5344CB8AC3E}">
        <p14:creationId xmlns:p14="http://schemas.microsoft.com/office/powerpoint/2010/main" val="39299951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F25821D-0027-4515-BE89-5B3A7D064294}"/>
              </a:ext>
            </a:extLst>
          </p:cNvPr>
          <p:cNvSpPr txBox="1"/>
          <p:nvPr/>
        </p:nvSpPr>
        <p:spPr>
          <a:xfrm>
            <a:off x="532660" y="443883"/>
            <a:ext cx="67449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  <a:latin typeface="+mj-lt"/>
              </a:rPr>
              <a:t>Current Status for RNA fusion and Expression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693130F1-F697-43CD-B729-C7BD5D11EA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73994924"/>
              </p:ext>
            </p:extLst>
          </p:nvPr>
        </p:nvGraphicFramePr>
        <p:xfrm>
          <a:off x="638204" y="1060882"/>
          <a:ext cx="10503271" cy="53532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3E7F306-13E1-4C7F-990B-C05A423C7AA1}"/>
              </a:ext>
            </a:extLst>
          </p:cNvPr>
          <p:cNvSpPr txBox="1"/>
          <p:nvPr/>
        </p:nvSpPr>
        <p:spPr>
          <a:xfrm>
            <a:off x="10181597" y="6427434"/>
            <a:ext cx="19197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What we misses….</a:t>
            </a:r>
          </a:p>
        </p:txBody>
      </p:sp>
    </p:spTree>
    <p:extLst>
      <p:ext uri="{BB962C8B-B14F-4D97-AF65-F5344CB8AC3E}">
        <p14:creationId xmlns:p14="http://schemas.microsoft.com/office/powerpoint/2010/main" val="29069552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A281F13-5636-450F-A1D7-5D9E1E25BA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771315"/>
              </p:ext>
            </p:extLst>
          </p:nvPr>
        </p:nvGraphicFramePr>
        <p:xfrm>
          <a:off x="398382" y="1286607"/>
          <a:ext cx="11395236" cy="200035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90601">
                  <a:extLst>
                    <a:ext uri="{9D8B030D-6E8A-4147-A177-3AD203B41FA5}">
                      <a16:colId xmlns:a16="http://schemas.microsoft.com/office/drawing/2014/main" val="3361102300"/>
                    </a:ext>
                  </a:extLst>
                </a:gridCol>
                <a:gridCol w="861134">
                  <a:extLst>
                    <a:ext uri="{9D8B030D-6E8A-4147-A177-3AD203B41FA5}">
                      <a16:colId xmlns:a16="http://schemas.microsoft.com/office/drawing/2014/main" val="3898497544"/>
                    </a:ext>
                  </a:extLst>
                </a:gridCol>
                <a:gridCol w="355503">
                  <a:extLst>
                    <a:ext uri="{9D8B030D-6E8A-4147-A177-3AD203B41FA5}">
                      <a16:colId xmlns:a16="http://schemas.microsoft.com/office/drawing/2014/main" val="3718030806"/>
                    </a:ext>
                  </a:extLst>
                </a:gridCol>
                <a:gridCol w="594408">
                  <a:extLst>
                    <a:ext uri="{9D8B030D-6E8A-4147-A177-3AD203B41FA5}">
                      <a16:colId xmlns:a16="http://schemas.microsoft.com/office/drawing/2014/main" val="2724233725"/>
                    </a:ext>
                  </a:extLst>
                </a:gridCol>
                <a:gridCol w="426128">
                  <a:extLst>
                    <a:ext uri="{9D8B030D-6E8A-4147-A177-3AD203B41FA5}">
                      <a16:colId xmlns:a16="http://schemas.microsoft.com/office/drawing/2014/main" val="1331947436"/>
                    </a:ext>
                  </a:extLst>
                </a:gridCol>
                <a:gridCol w="367423">
                  <a:extLst>
                    <a:ext uri="{9D8B030D-6E8A-4147-A177-3AD203B41FA5}">
                      <a16:colId xmlns:a16="http://schemas.microsoft.com/office/drawing/2014/main" val="4163808572"/>
                    </a:ext>
                  </a:extLst>
                </a:gridCol>
                <a:gridCol w="462653">
                  <a:extLst>
                    <a:ext uri="{9D8B030D-6E8A-4147-A177-3AD203B41FA5}">
                      <a16:colId xmlns:a16="http://schemas.microsoft.com/office/drawing/2014/main" val="925627751"/>
                    </a:ext>
                  </a:extLst>
                </a:gridCol>
                <a:gridCol w="462653">
                  <a:extLst>
                    <a:ext uri="{9D8B030D-6E8A-4147-A177-3AD203B41FA5}">
                      <a16:colId xmlns:a16="http://schemas.microsoft.com/office/drawing/2014/main" val="43300720"/>
                    </a:ext>
                  </a:extLst>
                </a:gridCol>
                <a:gridCol w="462653">
                  <a:extLst>
                    <a:ext uri="{9D8B030D-6E8A-4147-A177-3AD203B41FA5}">
                      <a16:colId xmlns:a16="http://schemas.microsoft.com/office/drawing/2014/main" val="2718910756"/>
                    </a:ext>
                  </a:extLst>
                </a:gridCol>
                <a:gridCol w="860244">
                  <a:extLst>
                    <a:ext uri="{9D8B030D-6E8A-4147-A177-3AD203B41FA5}">
                      <a16:colId xmlns:a16="http://schemas.microsoft.com/office/drawing/2014/main" val="2569906100"/>
                    </a:ext>
                  </a:extLst>
                </a:gridCol>
                <a:gridCol w="462653">
                  <a:extLst>
                    <a:ext uri="{9D8B030D-6E8A-4147-A177-3AD203B41FA5}">
                      <a16:colId xmlns:a16="http://schemas.microsoft.com/office/drawing/2014/main" val="2368587192"/>
                    </a:ext>
                  </a:extLst>
                </a:gridCol>
                <a:gridCol w="462653">
                  <a:extLst>
                    <a:ext uri="{9D8B030D-6E8A-4147-A177-3AD203B41FA5}">
                      <a16:colId xmlns:a16="http://schemas.microsoft.com/office/drawing/2014/main" val="1454175183"/>
                    </a:ext>
                  </a:extLst>
                </a:gridCol>
                <a:gridCol w="462653">
                  <a:extLst>
                    <a:ext uri="{9D8B030D-6E8A-4147-A177-3AD203B41FA5}">
                      <a16:colId xmlns:a16="http://schemas.microsoft.com/office/drawing/2014/main" val="3493797605"/>
                    </a:ext>
                  </a:extLst>
                </a:gridCol>
                <a:gridCol w="462653">
                  <a:extLst>
                    <a:ext uri="{9D8B030D-6E8A-4147-A177-3AD203B41FA5}">
                      <a16:colId xmlns:a16="http://schemas.microsoft.com/office/drawing/2014/main" val="174580324"/>
                    </a:ext>
                  </a:extLst>
                </a:gridCol>
                <a:gridCol w="462653">
                  <a:extLst>
                    <a:ext uri="{9D8B030D-6E8A-4147-A177-3AD203B41FA5}">
                      <a16:colId xmlns:a16="http://schemas.microsoft.com/office/drawing/2014/main" val="1878970897"/>
                    </a:ext>
                  </a:extLst>
                </a:gridCol>
                <a:gridCol w="462653">
                  <a:extLst>
                    <a:ext uri="{9D8B030D-6E8A-4147-A177-3AD203B41FA5}">
                      <a16:colId xmlns:a16="http://schemas.microsoft.com/office/drawing/2014/main" val="3400171829"/>
                    </a:ext>
                  </a:extLst>
                </a:gridCol>
                <a:gridCol w="462653">
                  <a:extLst>
                    <a:ext uri="{9D8B030D-6E8A-4147-A177-3AD203B41FA5}">
                      <a16:colId xmlns:a16="http://schemas.microsoft.com/office/drawing/2014/main" val="130405335"/>
                    </a:ext>
                  </a:extLst>
                </a:gridCol>
                <a:gridCol w="462653">
                  <a:extLst>
                    <a:ext uri="{9D8B030D-6E8A-4147-A177-3AD203B41FA5}">
                      <a16:colId xmlns:a16="http://schemas.microsoft.com/office/drawing/2014/main" val="2696897132"/>
                    </a:ext>
                  </a:extLst>
                </a:gridCol>
                <a:gridCol w="462653">
                  <a:extLst>
                    <a:ext uri="{9D8B030D-6E8A-4147-A177-3AD203B41FA5}">
                      <a16:colId xmlns:a16="http://schemas.microsoft.com/office/drawing/2014/main" val="2117697213"/>
                    </a:ext>
                  </a:extLst>
                </a:gridCol>
                <a:gridCol w="462653">
                  <a:extLst>
                    <a:ext uri="{9D8B030D-6E8A-4147-A177-3AD203B41FA5}">
                      <a16:colId xmlns:a16="http://schemas.microsoft.com/office/drawing/2014/main" val="3625217931"/>
                    </a:ext>
                  </a:extLst>
                </a:gridCol>
                <a:gridCol w="462653">
                  <a:extLst>
                    <a:ext uri="{9D8B030D-6E8A-4147-A177-3AD203B41FA5}">
                      <a16:colId xmlns:a16="http://schemas.microsoft.com/office/drawing/2014/main" val="390796400"/>
                    </a:ext>
                  </a:extLst>
                </a:gridCol>
                <a:gridCol w="462653">
                  <a:extLst>
                    <a:ext uri="{9D8B030D-6E8A-4147-A177-3AD203B41FA5}">
                      <a16:colId xmlns:a16="http://schemas.microsoft.com/office/drawing/2014/main" val="2002608365"/>
                    </a:ext>
                  </a:extLst>
                </a:gridCol>
              </a:tblGrid>
              <a:tr h="123422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</a:rPr>
                        <a:t>Sample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71" marR="6171" marT="617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Brk1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71" marR="6171" marT="617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Brk2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71" marR="6171" marT="617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cytoband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71" marR="6171" marT="617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Arbcall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71" marR="6171" marT="617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A1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71" marR="6171" marT="617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A2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71" marR="6171" marT="617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A3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71" marR="6171" marT="617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A4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71" marR="6171" marT="617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sfcall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71" marR="6171" marT="617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SF1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71" marR="6171" marT="617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SF2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71" marR="6171" marT="617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SF3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71" marR="6171" marT="617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SF4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71" marR="6171" marT="617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Fccall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71" marR="6171" marT="617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FC1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71" marR="6171" marT="617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FC2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71" marR="6171" marT="617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Callers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71" marR="6171" marT="617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J1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71" marR="6171" marT="617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F1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71" marR="6171" marT="617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class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71" marR="6171" marT="6171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71" marR="6171" marT="6171" marB="0" anchor="b"/>
                </a:tc>
                <a:extLst>
                  <a:ext uri="{0D108BD9-81ED-4DB2-BD59-A6C34878D82A}">
                    <a16:rowId xmlns:a16="http://schemas.microsoft.com/office/drawing/2014/main" val="3511778526"/>
                  </a:ext>
                </a:extLst>
              </a:tr>
              <a:tr h="61195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MOL22-010778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71" marR="6171" marT="6171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21:41508081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71" marR="6171" marT="6171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21:38423561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71" marR="6171" marT="6171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del(21;21)( 21q22.2; 21q22.13)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71" marR="6171" marT="6171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TMPRSS2:ERG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71" marR="6171" marT="6171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5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71" marR="6171" marT="6171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47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71" marR="6171" marT="6171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376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71" marR="6171" marT="6171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123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71" marR="6171" marT="6171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TMPRSS2:ERG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71" marR="6171" marT="6171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106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71" marR="6171" marT="6171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71" marR="6171" marT="6171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560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71" marR="6171" marT="6171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29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71" marR="6171" marT="6171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TMPRSS2:ERG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71" marR="6171" marT="6171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100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71" marR="6171" marT="6171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27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71" marR="6171" marT="6171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3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71" marR="6171" marT="6171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71" marR="6171" marT="6171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0.83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71" marR="6171" marT="6171" marB="0"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Strong Fusion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71" marR="6171" marT="6171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0014465"/>
                  </a:ext>
                </a:extLst>
              </a:tr>
              <a:tr h="76645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MOL22-013125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71" marR="6171" marT="6171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12:11869969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71" marR="6171" marT="6171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15:87940753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71" marR="6171" marT="6171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t(12;15)( 12p13.2; 15q25.3)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71" marR="6171" marT="6171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ETV6:NTRK3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71" marR="6171" marT="6171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300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71" marR="6171" marT="6171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230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71" marR="6171" marT="6171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4254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71" marR="6171" marT="6171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1032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71" marR="6171" marT="6171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ETV6:NTRK3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71" marR="6171" marT="6171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1123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71" marR="6171" marT="6171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38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71" marR="6171" marT="6171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4007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71" marR="6171" marT="6171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533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71" marR="6171" marT="6171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ETV6:NTRK3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71" marR="6171" marT="6171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1431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71" marR="6171" marT="6171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43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71" marR="6171" marT="6171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71" marR="6171" marT="6171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71" marR="6171" marT="6171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0.92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71" marR="6171" marT="6171" marB="0"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Strong Fusion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71" marR="6171" marT="6171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5208169"/>
                  </a:ext>
                </a:extLst>
              </a:tr>
              <a:tr h="4406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MOL22-013125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71" marR="6171" marT="6171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15:88032857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71" marR="6171" marT="6171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12:11884445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71" marR="6171" marT="6171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t(15;12)( 15q25.3; 12p13.2)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71" marR="6171" marT="6171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NTRK3:ETV6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71" marR="6171" marT="6171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33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71" marR="6171" marT="6171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36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71" marR="6171" marT="6171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861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71" marR="6171" marT="6171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3587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71" marR="6171" marT="6171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NTRK3:ETV6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71" marR="6171" marT="6171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64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71" marR="6171" marT="6171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71" marR="6171" marT="6171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665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71" marR="6171" marT="6171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2775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71" marR="6171" marT="6171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NTRK3:ETV6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71" marR="6171" marT="6171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1431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71" marR="6171" marT="6171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25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71" marR="6171" marT="6171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3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71" marR="6171" marT="6171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42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71" marR="6171" marT="6171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0.89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71" marR="6171" marT="6171" marB="0"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Strong Fusion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71" marR="6171" marT="6171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557690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4A8D8DA9-18B1-41C6-8E52-078DF8140F96}"/>
              </a:ext>
            </a:extLst>
          </p:cNvPr>
          <p:cNvSpPr txBox="1"/>
          <p:nvPr/>
        </p:nvSpPr>
        <p:spPr>
          <a:xfrm>
            <a:off x="634012" y="577049"/>
            <a:ext cx="64033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  <a:latin typeface="+mj-lt"/>
              </a:rPr>
              <a:t>Read support is more for Solid-RNA fusion.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7392DA-8AAD-463B-923B-2C7CE72C9073}"/>
              </a:ext>
            </a:extLst>
          </p:cNvPr>
          <p:cNvSpPr txBox="1"/>
          <p:nvPr/>
        </p:nvSpPr>
        <p:spPr>
          <a:xfrm>
            <a:off x="634012" y="4252404"/>
            <a:ext cx="58067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Need optimization in F1 with known fusion in more samples </a:t>
            </a:r>
          </a:p>
        </p:txBody>
      </p:sp>
    </p:spTree>
    <p:extLst>
      <p:ext uri="{BB962C8B-B14F-4D97-AF65-F5344CB8AC3E}">
        <p14:creationId xmlns:p14="http://schemas.microsoft.com/office/powerpoint/2010/main" val="13301014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3006A40-975B-4A7C-818B-ABC0B3D3C3F1}"/>
              </a:ext>
            </a:extLst>
          </p:cNvPr>
          <p:cNvSpPr txBox="1"/>
          <p:nvPr/>
        </p:nvSpPr>
        <p:spPr>
          <a:xfrm>
            <a:off x="541538" y="288939"/>
            <a:ext cx="51809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Input level vs read titrations (FFPE)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589CC0F4-606A-45AD-B407-33F9AB5F48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0268988"/>
              </p:ext>
            </p:extLst>
          </p:nvPr>
        </p:nvGraphicFramePr>
        <p:xfrm>
          <a:off x="1064576" y="1645871"/>
          <a:ext cx="6525830" cy="1017375"/>
        </p:xfrm>
        <a:graphic>
          <a:graphicData uri="http://schemas.openxmlformats.org/drawingml/2006/table">
            <a:tbl>
              <a:tblPr/>
              <a:tblGrid>
                <a:gridCol w="651398">
                  <a:extLst>
                    <a:ext uri="{9D8B030D-6E8A-4147-A177-3AD203B41FA5}">
                      <a16:colId xmlns:a16="http://schemas.microsoft.com/office/drawing/2014/main" val="3498733595"/>
                    </a:ext>
                  </a:extLst>
                </a:gridCol>
                <a:gridCol w="651398">
                  <a:extLst>
                    <a:ext uri="{9D8B030D-6E8A-4147-A177-3AD203B41FA5}">
                      <a16:colId xmlns:a16="http://schemas.microsoft.com/office/drawing/2014/main" val="4065127081"/>
                    </a:ext>
                  </a:extLst>
                </a:gridCol>
                <a:gridCol w="781678">
                  <a:extLst>
                    <a:ext uri="{9D8B030D-6E8A-4147-A177-3AD203B41FA5}">
                      <a16:colId xmlns:a16="http://schemas.microsoft.com/office/drawing/2014/main" val="2199169839"/>
                    </a:ext>
                  </a:extLst>
                </a:gridCol>
                <a:gridCol w="746147">
                  <a:extLst>
                    <a:ext uri="{9D8B030D-6E8A-4147-A177-3AD203B41FA5}">
                      <a16:colId xmlns:a16="http://schemas.microsoft.com/office/drawing/2014/main" val="811384224"/>
                    </a:ext>
                  </a:extLst>
                </a:gridCol>
                <a:gridCol w="757990">
                  <a:extLst>
                    <a:ext uri="{9D8B030D-6E8A-4147-A177-3AD203B41FA5}">
                      <a16:colId xmlns:a16="http://schemas.microsoft.com/office/drawing/2014/main" val="1353769605"/>
                    </a:ext>
                  </a:extLst>
                </a:gridCol>
                <a:gridCol w="734305">
                  <a:extLst>
                    <a:ext uri="{9D8B030D-6E8A-4147-A177-3AD203B41FA5}">
                      <a16:colId xmlns:a16="http://schemas.microsoft.com/office/drawing/2014/main" val="3964861738"/>
                    </a:ext>
                  </a:extLst>
                </a:gridCol>
                <a:gridCol w="734304">
                  <a:extLst>
                    <a:ext uri="{9D8B030D-6E8A-4147-A177-3AD203B41FA5}">
                      <a16:colId xmlns:a16="http://schemas.microsoft.com/office/drawing/2014/main" val="2690168073"/>
                    </a:ext>
                  </a:extLst>
                </a:gridCol>
                <a:gridCol w="734305">
                  <a:extLst>
                    <a:ext uri="{9D8B030D-6E8A-4147-A177-3AD203B41FA5}">
                      <a16:colId xmlns:a16="http://schemas.microsoft.com/office/drawing/2014/main" val="353585329"/>
                    </a:ext>
                  </a:extLst>
                </a:gridCol>
                <a:gridCol w="734305">
                  <a:extLst>
                    <a:ext uri="{9D8B030D-6E8A-4147-A177-3AD203B41FA5}">
                      <a16:colId xmlns:a16="http://schemas.microsoft.com/office/drawing/2014/main" val="4147281363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rtl="0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Status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10M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20M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30M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40M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50M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60M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70M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0464217"/>
                  </a:ext>
                </a:extLst>
              </a:tr>
              <a:tr h="255375">
                <a:tc>
                  <a:txBody>
                    <a:bodyPr/>
                    <a:lstStyle/>
                    <a:p>
                      <a:pPr algn="l" rtl="0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ETV6:NTRK3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ETV6:NTRK3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ETV6:NTRK3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ETV6:NTRK3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ETV6:NTRK3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ETV6:NTRK3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ETV6:NTRK3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230036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 ng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WTS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 dirty="0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Detected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61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Detected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61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Detected</a:t>
                      </a:r>
                      <a:endParaRPr kumimoji="0" 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61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61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Detected</a:t>
                      </a:r>
                      <a:endParaRPr kumimoji="0" 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61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61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Detected</a:t>
                      </a:r>
                      <a:endParaRPr kumimoji="0" 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61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61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Detected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61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Detected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17339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 ng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WTS</a:t>
                      </a:r>
                      <a:endParaRPr kumimoji="0" 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61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Detected</a:t>
                      </a:r>
                      <a:endParaRPr kumimoji="0" 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61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 dirty="0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Detected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61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Detected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61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Detected</a:t>
                      </a:r>
                      <a:endParaRPr kumimoji="0" 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61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61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Detected</a:t>
                      </a:r>
                      <a:endParaRPr kumimoji="0" 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61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61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Detected</a:t>
                      </a:r>
                      <a:endParaRPr kumimoji="0" 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61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61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Detected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610157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25ng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WTS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61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Detected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 dirty="0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Detected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61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Detected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61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Detected</a:t>
                      </a:r>
                      <a:endParaRPr kumimoji="0" 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61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61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Detected</a:t>
                      </a:r>
                      <a:endParaRPr kumimoji="0" 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61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61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Detected</a:t>
                      </a:r>
                      <a:endParaRPr kumimoji="0" 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61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61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Detected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8431474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AE14935C-D1A8-4ED2-A133-1D0CE1AF5F80}"/>
              </a:ext>
            </a:extLst>
          </p:cNvPr>
          <p:cNvSpPr txBox="1"/>
          <p:nvPr/>
        </p:nvSpPr>
        <p:spPr>
          <a:xfrm>
            <a:off x="727225" y="3337159"/>
            <a:ext cx="100850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QC Metrics for F1 needs to be trained using real samples but as per the read support the fusion was detected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Analyzing more samples for different quality to confirm the number</a:t>
            </a:r>
          </a:p>
        </p:txBody>
      </p:sp>
    </p:spTree>
    <p:extLst>
      <p:ext uri="{BB962C8B-B14F-4D97-AF65-F5344CB8AC3E}">
        <p14:creationId xmlns:p14="http://schemas.microsoft.com/office/powerpoint/2010/main" val="7888014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3006A40-975B-4A7C-818B-ABC0B3D3C3F1}"/>
              </a:ext>
            </a:extLst>
          </p:cNvPr>
          <p:cNvSpPr txBox="1"/>
          <p:nvPr/>
        </p:nvSpPr>
        <p:spPr>
          <a:xfrm>
            <a:off x="204186" y="8947"/>
            <a:ext cx="43253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Raw data for down sampling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0211C31-C04F-4C74-B27C-22DA270584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930" y="631972"/>
            <a:ext cx="6872599" cy="6013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9345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C7615939-2EA2-48A7-A609-20EE13ABAF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8823950"/>
              </p:ext>
            </p:extLst>
          </p:nvPr>
        </p:nvGraphicFramePr>
        <p:xfrm>
          <a:off x="502388" y="996765"/>
          <a:ext cx="11187224" cy="1897852"/>
        </p:xfrm>
        <a:graphic>
          <a:graphicData uri="http://schemas.openxmlformats.org/drawingml/2006/table">
            <a:tbl>
              <a:tblPr/>
              <a:tblGrid>
                <a:gridCol w="1094375">
                  <a:extLst>
                    <a:ext uri="{9D8B030D-6E8A-4147-A177-3AD203B41FA5}">
                      <a16:colId xmlns:a16="http://schemas.microsoft.com/office/drawing/2014/main" val="4132040928"/>
                    </a:ext>
                  </a:extLst>
                </a:gridCol>
                <a:gridCol w="982996">
                  <a:extLst>
                    <a:ext uri="{9D8B030D-6E8A-4147-A177-3AD203B41FA5}">
                      <a16:colId xmlns:a16="http://schemas.microsoft.com/office/drawing/2014/main" val="1592079959"/>
                    </a:ext>
                  </a:extLst>
                </a:gridCol>
                <a:gridCol w="918101">
                  <a:extLst>
                    <a:ext uri="{9D8B030D-6E8A-4147-A177-3AD203B41FA5}">
                      <a16:colId xmlns:a16="http://schemas.microsoft.com/office/drawing/2014/main" val="1535630886"/>
                    </a:ext>
                  </a:extLst>
                </a:gridCol>
                <a:gridCol w="851330">
                  <a:extLst>
                    <a:ext uri="{9D8B030D-6E8A-4147-A177-3AD203B41FA5}">
                      <a16:colId xmlns:a16="http://schemas.microsoft.com/office/drawing/2014/main" val="2188100684"/>
                    </a:ext>
                  </a:extLst>
                </a:gridCol>
                <a:gridCol w="598852">
                  <a:extLst>
                    <a:ext uri="{9D8B030D-6E8A-4147-A177-3AD203B41FA5}">
                      <a16:colId xmlns:a16="http://schemas.microsoft.com/office/drawing/2014/main" val="276193592"/>
                    </a:ext>
                  </a:extLst>
                </a:gridCol>
                <a:gridCol w="594325">
                  <a:extLst>
                    <a:ext uri="{9D8B030D-6E8A-4147-A177-3AD203B41FA5}">
                      <a16:colId xmlns:a16="http://schemas.microsoft.com/office/drawing/2014/main" val="336828214"/>
                    </a:ext>
                  </a:extLst>
                </a:gridCol>
                <a:gridCol w="1183936">
                  <a:extLst>
                    <a:ext uri="{9D8B030D-6E8A-4147-A177-3AD203B41FA5}">
                      <a16:colId xmlns:a16="http://schemas.microsoft.com/office/drawing/2014/main" val="2282662650"/>
                    </a:ext>
                  </a:extLst>
                </a:gridCol>
                <a:gridCol w="524693">
                  <a:extLst>
                    <a:ext uri="{9D8B030D-6E8A-4147-A177-3AD203B41FA5}">
                      <a16:colId xmlns:a16="http://schemas.microsoft.com/office/drawing/2014/main" val="1050653502"/>
                    </a:ext>
                  </a:extLst>
                </a:gridCol>
                <a:gridCol w="591815">
                  <a:extLst>
                    <a:ext uri="{9D8B030D-6E8A-4147-A177-3AD203B41FA5}">
                      <a16:colId xmlns:a16="http://schemas.microsoft.com/office/drawing/2014/main" val="3321858043"/>
                    </a:ext>
                  </a:extLst>
                </a:gridCol>
                <a:gridCol w="1126359">
                  <a:extLst>
                    <a:ext uri="{9D8B030D-6E8A-4147-A177-3AD203B41FA5}">
                      <a16:colId xmlns:a16="http://schemas.microsoft.com/office/drawing/2014/main" val="685556169"/>
                    </a:ext>
                  </a:extLst>
                </a:gridCol>
                <a:gridCol w="649089">
                  <a:extLst>
                    <a:ext uri="{9D8B030D-6E8A-4147-A177-3AD203B41FA5}">
                      <a16:colId xmlns:a16="http://schemas.microsoft.com/office/drawing/2014/main" val="3850583037"/>
                    </a:ext>
                  </a:extLst>
                </a:gridCol>
                <a:gridCol w="696815">
                  <a:extLst>
                    <a:ext uri="{9D8B030D-6E8A-4147-A177-3AD203B41FA5}">
                      <a16:colId xmlns:a16="http://schemas.microsoft.com/office/drawing/2014/main" val="1295031873"/>
                    </a:ext>
                  </a:extLst>
                </a:gridCol>
                <a:gridCol w="687269">
                  <a:extLst>
                    <a:ext uri="{9D8B030D-6E8A-4147-A177-3AD203B41FA5}">
                      <a16:colId xmlns:a16="http://schemas.microsoft.com/office/drawing/2014/main" val="24727178"/>
                    </a:ext>
                  </a:extLst>
                </a:gridCol>
                <a:gridCol w="687269">
                  <a:extLst>
                    <a:ext uri="{9D8B030D-6E8A-4147-A177-3AD203B41FA5}">
                      <a16:colId xmlns:a16="http://schemas.microsoft.com/office/drawing/2014/main" val="1283523235"/>
                    </a:ext>
                  </a:extLst>
                </a:gridCol>
              </a:tblGrid>
              <a:tr h="978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</a:t>
                      </a:r>
                    </a:p>
                  </a:txBody>
                  <a:tcPr marL="4892" marR="4892" marT="48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Brk1</a:t>
                      </a:r>
                    </a:p>
                  </a:txBody>
                  <a:tcPr marL="4892" marR="4892" marT="48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Brk2</a:t>
                      </a:r>
                    </a:p>
                  </a:txBody>
                  <a:tcPr marL="4892" marR="4892" marT="48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Arbcall</a:t>
                      </a:r>
                    </a:p>
                  </a:txBody>
                  <a:tcPr marL="4892" marR="4892" marT="48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A1</a:t>
                      </a:r>
                    </a:p>
                  </a:txBody>
                  <a:tcPr marL="4892" marR="4892" marT="48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A2</a:t>
                      </a:r>
                    </a:p>
                  </a:txBody>
                  <a:tcPr marL="4892" marR="4892" marT="48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sfcall</a:t>
                      </a:r>
                    </a:p>
                  </a:txBody>
                  <a:tcPr marL="4892" marR="4892" marT="48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SF1</a:t>
                      </a:r>
                    </a:p>
                  </a:txBody>
                  <a:tcPr marL="4892" marR="4892" marT="48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SF2</a:t>
                      </a:r>
                    </a:p>
                  </a:txBody>
                  <a:tcPr marL="4892" marR="4892" marT="48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Fccall</a:t>
                      </a:r>
                    </a:p>
                  </a:txBody>
                  <a:tcPr marL="4892" marR="4892" marT="48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FC1</a:t>
                      </a:r>
                    </a:p>
                  </a:txBody>
                  <a:tcPr marL="4892" marR="4892" marT="48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FC2</a:t>
                      </a:r>
                    </a:p>
                  </a:txBody>
                  <a:tcPr marL="4892" marR="4892" marT="48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F1</a:t>
                      </a:r>
                    </a:p>
                  </a:txBody>
                  <a:tcPr marL="4892" marR="4892" marT="48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Comment</a:t>
                      </a:r>
                    </a:p>
                  </a:txBody>
                  <a:tcPr marL="4892" marR="4892" marT="48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6747886"/>
                  </a:ext>
                </a:extLst>
              </a:tr>
              <a:tr h="978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JEA-020-100ng</a:t>
                      </a:r>
                    </a:p>
                  </a:txBody>
                  <a:tcPr marL="4892" marR="4892" marT="48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22:23182239</a:t>
                      </a:r>
                    </a:p>
                  </a:txBody>
                  <a:tcPr marL="4892" marR="4892" marT="48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9:130854064</a:t>
                      </a:r>
                    </a:p>
                  </a:txBody>
                  <a:tcPr marL="4892" marR="4892" marT="48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BCR:ABL1</a:t>
                      </a:r>
                    </a:p>
                  </a:txBody>
                  <a:tcPr marL="4892" marR="4892" marT="48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4892" marR="4892" marT="48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</a:t>
                      </a:r>
                    </a:p>
                  </a:txBody>
                  <a:tcPr marL="4892" marR="4892" marT="48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BCR:ABL1</a:t>
                      </a:r>
                    </a:p>
                  </a:txBody>
                  <a:tcPr marL="4892" marR="4892" marT="48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4892" marR="4892" marT="48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</a:t>
                      </a:r>
                    </a:p>
                  </a:txBody>
                  <a:tcPr marL="4892" marR="4892" marT="48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BCR:ABL1</a:t>
                      </a:r>
                    </a:p>
                  </a:txBody>
                  <a:tcPr marL="4892" marR="4892" marT="48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</a:t>
                      </a:r>
                    </a:p>
                  </a:txBody>
                  <a:tcPr marL="4892" marR="4892" marT="48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4892" marR="4892" marT="48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</a:t>
                      </a:r>
                    </a:p>
                  </a:txBody>
                  <a:tcPr marL="4892" marR="4892" marT="48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92" marR="4892" marT="48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4034498"/>
                  </a:ext>
                </a:extLst>
              </a:tr>
              <a:tr h="978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JEA-020-100ng-EE</a:t>
                      </a:r>
                    </a:p>
                  </a:txBody>
                  <a:tcPr marL="4892" marR="4892" marT="48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22:23182239</a:t>
                      </a:r>
                    </a:p>
                  </a:txBody>
                  <a:tcPr marL="4892" marR="4892" marT="48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9:130854064</a:t>
                      </a:r>
                    </a:p>
                  </a:txBody>
                  <a:tcPr marL="4892" marR="4892" marT="48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BCR:ABL1</a:t>
                      </a:r>
                    </a:p>
                  </a:txBody>
                  <a:tcPr marL="4892" marR="4892" marT="48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4892" marR="4892" marT="48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4892" marR="4892" marT="48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BCR:ABL1</a:t>
                      </a:r>
                    </a:p>
                  </a:txBody>
                  <a:tcPr marL="4892" marR="4892" marT="48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4892" marR="4892" marT="48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4892" marR="4892" marT="48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BCR:ABL1</a:t>
                      </a:r>
                    </a:p>
                  </a:txBody>
                  <a:tcPr marL="4892" marR="4892" marT="48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4892" marR="4892" marT="48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4892" marR="4892" marT="48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</a:t>
                      </a:r>
                    </a:p>
                  </a:txBody>
                  <a:tcPr marL="4892" marR="4892" marT="48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92" marR="4892" marT="48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8752035"/>
                  </a:ext>
                </a:extLst>
              </a:tr>
              <a:tr h="97850"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92" marR="4892" marT="48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92" marR="4892" marT="48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92" marR="4892" marT="48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92" marR="4892" marT="48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92" marR="4892" marT="48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92" marR="4892" marT="48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92" marR="4892" marT="48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92" marR="4892" marT="48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92" marR="4892" marT="48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92" marR="4892" marT="48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92" marR="4892" marT="48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92" marR="4892" marT="48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92" marR="4892" marT="48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92" marR="4892" marT="48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22466697"/>
                  </a:ext>
                </a:extLst>
              </a:tr>
              <a:tr h="978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JEA-020-50ng</a:t>
                      </a:r>
                    </a:p>
                  </a:txBody>
                  <a:tcPr marL="4892" marR="4892" marT="48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9:130714455</a:t>
                      </a:r>
                    </a:p>
                  </a:txBody>
                  <a:tcPr marL="4892" marR="4892" marT="48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22:23253799</a:t>
                      </a:r>
                    </a:p>
                  </a:txBody>
                  <a:tcPr marL="4892" marR="4892" marT="48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892" marR="4892" marT="48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892" marR="4892" marT="48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892" marR="4892" marT="48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ABL1:BCR</a:t>
                      </a:r>
                    </a:p>
                  </a:txBody>
                  <a:tcPr marL="4892" marR="4892" marT="48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4892" marR="4892" marT="48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4892" marR="4892" marT="48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ABL1:BCR</a:t>
                      </a:r>
                    </a:p>
                  </a:txBody>
                  <a:tcPr marL="4892" marR="4892" marT="48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</a:t>
                      </a:r>
                    </a:p>
                  </a:txBody>
                  <a:tcPr marL="4892" marR="4892" marT="48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4892" marR="4892" marT="48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0.37</a:t>
                      </a:r>
                    </a:p>
                  </a:txBody>
                  <a:tcPr marL="4892" marR="4892" marT="48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92" marR="4892" marT="48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57164295"/>
                  </a:ext>
                </a:extLst>
              </a:tr>
              <a:tr h="978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JEA-020-50ng</a:t>
                      </a:r>
                    </a:p>
                  </a:txBody>
                  <a:tcPr marL="4892" marR="4892" marT="48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22:23182239</a:t>
                      </a:r>
                    </a:p>
                  </a:txBody>
                  <a:tcPr marL="4892" marR="4892" marT="48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9:130854064</a:t>
                      </a:r>
                    </a:p>
                  </a:txBody>
                  <a:tcPr marL="4892" marR="4892" marT="48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BCR:ABL1</a:t>
                      </a:r>
                    </a:p>
                  </a:txBody>
                  <a:tcPr marL="4892" marR="4892" marT="48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4892" marR="4892" marT="48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4892" marR="4892" marT="48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BCR:ABL1</a:t>
                      </a:r>
                    </a:p>
                  </a:txBody>
                  <a:tcPr marL="4892" marR="4892" marT="48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4892" marR="4892" marT="48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</a:t>
                      </a:r>
                    </a:p>
                  </a:txBody>
                  <a:tcPr marL="4892" marR="4892" marT="48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BCR:ABL1</a:t>
                      </a:r>
                    </a:p>
                  </a:txBody>
                  <a:tcPr marL="4892" marR="4892" marT="48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</a:t>
                      </a:r>
                    </a:p>
                  </a:txBody>
                  <a:tcPr marL="4892" marR="4892" marT="48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4892" marR="4892" marT="48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0.74</a:t>
                      </a:r>
                    </a:p>
                  </a:txBody>
                  <a:tcPr marL="4892" marR="4892" marT="48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92" marR="4892" marT="48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0857965"/>
                  </a:ext>
                </a:extLst>
              </a:tr>
              <a:tr h="978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JEA-020-50ng-EE</a:t>
                      </a:r>
                    </a:p>
                  </a:txBody>
                  <a:tcPr marL="4892" marR="4892" marT="48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22:23182239</a:t>
                      </a:r>
                    </a:p>
                  </a:txBody>
                  <a:tcPr marL="4892" marR="4892" marT="48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9:130854064</a:t>
                      </a:r>
                    </a:p>
                  </a:txBody>
                  <a:tcPr marL="4892" marR="4892" marT="48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892" marR="4892" marT="48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892" marR="4892" marT="48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892" marR="4892" marT="48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BCR:ABL1</a:t>
                      </a:r>
                    </a:p>
                  </a:txBody>
                  <a:tcPr marL="4892" marR="4892" marT="48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4892" marR="4892" marT="48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4892" marR="4892" marT="48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BCR:ABL1</a:t>
                      </a:r>
                    </a:p>
                  </a:txBody>
                  <a:tcPr marL="4892" marR="4892" marT="48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4892" marR="4892" marT="48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4892" marR="4892" marT="48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0.11</a:t>
                      </a:r>
                    </a:p>
                  </a:txBody>
                  <a:tcPr marL="4892" marR="4892" marT="48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92" marR="4892" marT="48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4873729"/>
                  </a:ext>
                </a:extLst>
              </a:tr>
              <a:tr h="97850"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92" marR="4892" marT="48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92" marR="4892" marT="48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92" marR="4892" marT="48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92" marR="4892" marT="48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92" marR="4892" marT="48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92" marR="4892" marT="48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92" marR="4892" marT="48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92" marR="4892" marT="48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92" marR="4892" marT="48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92" marR="4892" marT="48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92" marR="4892" marT="48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92" marR="4892" marT="48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92" marR="4892" marT="48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92" marR="4892" marT="48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02549132"/>
                  </a:ext>
                </a:extLst>
              </a:tr>
              <a:tr h="978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JEA-021-100ng</a:t>
                      </a:r>
                    </a:p>
                  </a:txBody>
                  <a:tcPr marL="4892" marR="4892" marT="48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X:1536921</a:t>
                      </a:r>
                    </a:p>
                  </a:txBody>
                  <a:tcPr marL="4892" marR="4892" marT="48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X:1212636</a:t>
                      </a:r>
                    </a:p>
                  </a:txBody>
                  <a:tcPr marL="4892" marR="4892" marT="48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P2RY8:CRLF2</a:t>
                      </a:r>
                    </a:p>
                  </a:txBody>
                  <a:tcPr marL="4892" marR="4892" marT="48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4892" marR="4892" marT="48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4892" marR="4892" marT="48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P2RY8:CRLF2</a:t>
                      </a:r>
                    </a:p>
                  </a:txBody>
                  <a:tcPr marL="4892" marR="4892" marT="48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</a:t>
                      </a:r>
                    </a:p>
                  </a:txBody>
                  <a:tcPr marL="4892" marR="4892" marT="48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</a:t>
                      </a:r>
                    </a:p>
                  </a:txBody>
                  <a:tcPr marL="4892" marR="4892" marT="48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P2RY8:CRLF2</a:t>
                      </a:r>
                    </a:p>
                  </a:txBody>
                  <a:tcPr marL="4892" marR="4892" marT="48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</a:t>
                      </a:r>
                    </a:p>
                  </a:txBody>
                  <a:tcPr marL="4892" marR="4892" marT="48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4892" marR="4892" marT="48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0.45</a:t>
                      </a:r>
                    </a:p>
                  </a:txBody>
                  <a:tcPr marL="4892" marR="4892" marT="48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92" marR="4892" marT="48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89796"/>
                  </a:ext>
                </a:extLst>
              </a:tr>
              <a:tr h="978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JEA-021-25ng</a:t>
                      </a:r>
                    </a:p>
                  </a:txBody>
                  <a:tcPr marL="4892" marR="4892" marT="48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X:1536921</a:t>
                      </a:r>
                    </a:p>
                  </a:txBody>
                  <a:tcPr marL="4892" marR="4892" marT="48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X:1212636</a:t>
                      </a:r>
                    </a:p>
                  </a:txBody>
                  <a:tcPr marL="4892" marR="4892" marT="48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892" marR="4892" marT="48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892" marR="4892" marT="48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892" marR="4892" marT="48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P2RY8:CRLF2</a:t>
                      </a:r>
                    </a:p>
                  </a:txBody>
                  <a:tcPr marL="4892" marR="4892" marT="48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4892" marR="4892" marT="48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4892" marR="4892" marT="48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P2RY8:CRLF2</a:t>
                      </a:r>
                    </a:p>
                  </a:txBody>
                  <a:tcPr marL="4892" marR="4892" marT="48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</a:t>
                      </a:r>
                    </a:p>
                  </a:txBody>
                  <a:tcPr marL="4892" marR="4892" marT="48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4892" marR="4892" marT="48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</a:t>
                      </a:r>
                    </a:p>
                  </a:txBody>
                  <a:tcPr marL="4892" marR="4892" marT="48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92" marR="4892" marT="48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87072788"/>
                  </a:ext>
                </a:extLst>
              </a:tr>
              <a:tr h="978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JEA-021-50ng</a:t>
                      </a:r>
                    </a:p>
                  </a:txBody>
                  <a:tcPr marL="4892" marR="4892" marT="48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X:1536921</a:t>
                      </a:r>
                    </a:p>
                  </a:txBody>
                  <a:tcPr marL="4892" marR="4892" marT="48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X:1212636</a:t>
                      </a:r>
                    </a:p>
                  </a:txBody>
                  <a:tcPr marL="4892" marR="4892" marT="48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P2RY8:CRLF2</a:t>
                      </a:r>
                    </a:p>
                  </a:txBody>
                  <a:tcPr marL="4892" marR="4892" marT="48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4892" marR="4892" marT="48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4892" marR="4892" marT="48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P2RY8:CRLF2</a:t>
                      </a:r>
                    </a:p>
                  </a:txBody>
                  <a:tcPr marL="4892" marR="4892" marT="48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4892" marR="4892" marT="48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</a:t>
                      </a:r>
                    </a:p>
                  </a:txBody>
                  <a:tcPr marL="4892" marR="4892" marT="48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P2RY8:CRLF2</a:t>
                      </a:r>
                    </a:p>
                  </a:txBody>
                  <a:tcPr marL="4892" marR="4892" marT="48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</a:t>
                      </a:r>
                    </a:p>
                  </a:txBody>
                  <a:tcPr marL="4892" marR="4892" marT="48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4892" marR="4892" marT="48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0.35</a:t>
                      </a:r>
                    </a:p>
                  </a:txBody>
                  <a:tcPr marL="4892" marR="4892" marT="48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92" marR="4892" marT="48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9900206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2D7D4A2-47E8-41DE-8E09-0A6AD3B429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8089665"/>
              </p:ext>
            </p:extLst>
          </p:nvPr>
        </p:nvGraphicFramePr>
        <p:xfrm>
          <a:off x="585972" y="3732715"/>
          <a:ext cx="8702208" cy="2682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78924">
                  <a:extLst>
                    <a:ext uri="{9D8B030D-6E8A-4147-A177-3AD203B41FA5}">
                      <a16:colId xmlns:a16="http://schemas.microsoft.com/office/drawing/2014/main" val="1355838337"/>
                    </a:ext>
                  </a:extLst>
                </a:gridCol>
                <a:gridCol w="1678924">
                  <a:extLst>
                    <a:ext uri="{9D8B030D-6E8A-4147-A177-3AD203B41FA5}">
                      <a16:colId xmlns:a16="http://schemas.microsoft.com/office/drawing/2014/main" val="2722610478"/>
                    </a:ext>
                  </a:extLst>
                </a:gridCol>
                <a:gridCol w="1678924">
                  <a:extLst>
                    <a:ext uri="{9D8B030D-6E8A-4147-A177-3AD203B41FA5}">
                      <a16:colId xmlns:a16="http://schemas.microsoft.com/office/drawing/2014/main" val="1849112100"/>
                    </a:ext>
                  </a:extLst>
                </a:gridCol>
                <a:gridCol w="1832718">
                  <a:extLst>
                    <a:ext uri="{9D8B030D-6E8A-4147-A177-3AD203B41FA5}">
                      <a16:colId xmlns:a16="http://schemas.microsoft.com/office/drawing/2014/main" val="3130939376"/>
                    </a:ext>
                  </a:extLst>
                </a:gridCol>
                <a:gridCol w="1832718">
                  <a:extLst>
                    <a:ext uri="{9D8B030D-6E8A-4147-A177-3AD203B41FA5}">
                      <a16:colId xmlns:a16="http://schemas.microsoft.com/office/drawing/2014/main" val="65270952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Input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Expected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Detected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Status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Globin/rRNA depletion efficiency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37870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JEA20-100 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BCR:ABL1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BCR:ABL1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TP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High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98817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JEA20-50 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BCR:ABL1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BCR:ABL1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TP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High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91885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JEA20-25 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BCR:ABL1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BCR:ABL1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TP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High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95012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JEA20-100 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P2RY8:CRLF2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P2RY8:CRLF2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TP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NA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07887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JEA20-50 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P2RY8:CRLF2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P2RY8:CRLF2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TP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NA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9770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JEA20-25 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P2RY8:CRLF2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P2RY8:CRLF2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TP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NA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6480436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0E0F5BD9-CFDA-450D-B8E4-6C759ECEF81A}"/>
              </a:ext>
            </a:extLst>
          </p:cNvPr>
          <p:cNvSpPr txBox="1"/>
          <p:nvPr/>
        </p:nvSpPr>
        <p:spPr>
          <a:xfrm>
            <a:off x="585972" y="257452"/>
            <a:ext cx="20329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  <a:latin typeface="+mj-lt"/>
              </a:rPr>
              <a:t>Heme fusion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9DAA21-32E5-4024-96FF-4444A69C55A0}"/>
              </a:ext>
            </a:extLst>
          </p:cNvPr>
          <p:cNvSpPr txBox="1"/>
          <p:nvPr/>
        </p:nvSpPr>
        <p:spPr>
          <a:xfrm>
            <a:off x="772357" y="3244334"/>
            <a:ext cx="10770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40047674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A1B1CFA-09A5-43B8-80FB-40FCD40A05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990489"/>
              </p:ext>
            </p:extLst>
          </p:nvPr>
        </p:nvGraphicFramePr>
        <p:xfrm>
          <a:off x="257453" y="872411"/>
          <a:ext cx="11638252" cy="5146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1937">
                  <a:extLst>
                    <a:ext uri="{9D8B030D-6E8A-4147-A177-3AD203B41FA5}">
                      <a16:colId xmlns:a16="http://schemas.microsoft.com/office/drawing/2014/main" val="3135714745"/>
                    </a:ext>
                  </a:extLst>
                </a:gridCol>
                <a:gridCol w="1208899">
                  <a:extLst>
                    <a:ext uri="{9D8B030D-6E8A-4147-A177-3AD203B41FA5}">
                      <a16:colId xmlns:a16="http://schemas.microsoft.com/office/drawing/2014/main" val="431925962"/>
                    </a:ext>
                  </a:extLst>
                </a:gridCol>
                <a:gridCol w="936146">
                  <a:extLst>
                    <a:ext uri="{9D8B030D-6E8A-4147-A177-3AD203B41FA5}">
                      <a16:colId xmlns:a16="http://schemas.microsoft.com/office/drawing/2014/main" val="1087065053"/>
                    </a:ext>
                  </a:extLst>
                </a:gridCol>
                <a:gridCol w="665825">
                  <a:extLst>
                    <a:ext uri="{9D8B030D-6E8A-4147-A177-3AD203B41FA5}">
                      <a16:colId xmlns:a16="http://schemas.microsoft.com/office/drawing/2014/main" val="56783974"/>
                    </a:ext>
                  </a:extLst>
                </a:gridCol>
                <a:gridCol w="284086">
                  <a:extLst>
                    <a:ext uri="{9D8B030D-6E8A-4147-A177-3AD203B41FA5}">
                      <a16:colId xmlns:a16="http://schemas.microsoft.com/office/drawing/2014/main" val="1621009186"/>
                    </a:ext>
                  </a:extLst>
                </a:gridCol>
                <a:gridCol w="351052">
                  <a:extLst>
                    <a:ext uri="{9D8B030D-6E8A-4147-A177-3AD203B41FA5}">
                      <a16:colId xmlns:a16="http://schemas.microsoft.com/office/drawing/2014/main" val="1151210609"/>
                    </a:ext>
                  </a:extLst>
                </a:gridCol>
                <a:gridCol w="291184">
                  <a:extLst>
                    <a:ext uri="{9D8B030D-6E8A-4147-A177-3AD203B41FA5}">
                      <a16:colId xmlns:a16="http://schemas.microsoft.com/office/drawing/2014/main" val="1607042385"/>
                    </a:ext>
                  </a:extLst>
                </a:gridCol>
                <a:gridCol w="291184">
                  <a:extLst>
                    <a:ext uri="{9D8B030D-6E8A-4147-A177-3AD203B41FA5}">
                      <a16:colId xmlns:a16="http://schemas.microsoft.com/office/drawing/2014/main" val="1324637633"/>
                    </a:ext>
                  </a:extLst>
                </a:gridCol>
                <a:gridCol w="771092">
                  <a:extLst>
                    <a:ext uri="{9D8B030D-6E8A-4147-A177-3AD203B41FA5}">
                      <a16:colId xmlns:a16="http://schemas.microsoft.com/office/drawing/2014/main" val="334112672"/>
                    </a:ext>
                  </a:extLst>
                </a:gridCol>
                <a:gridCol w="301841">
                  <a:extLst>
                    <a:ext uri="{9D8B030D-6E8A-4147-A177-3AD203B41FA5}">
                      <a16:colId xmlns:a16="http://schemas.microsoft.com/office/drawing/2014/main" val="2832799010"/>
                    </a:ext>
                  </a:extLst>
                </a:gridCol>
                <a:gridCol w="330663">
                  <a:extLst>
                    <a:ext uri="{9D8B030D-6E8A-4147-A177-3AD203B41FA5}">
                      <a16:colId xmlns:a16="http://schemas.microsoft.com/office/drawing/2014/main" val="4005734102"/>
                    </a:ext>
                  </a:extLst>
                </a:gridCol>
                <a:gridCol w="336682">
                  <a:extLst>
                    <a:ext uri="{9D8B030D-6E8A-4147-A177-3AD203B41FA5}">
                      <a16:colId xmlns:a16="http://schemas.microsoft.com/office/drawing/2014/main" val="2530718362"/>
                    </a:ext>
                  </a:extLst>
                </a:gridCol>
                <a:gridCol w="291184">
                  <a:extLst>
                    <a:ext uri="{9D8B030D-6E8A-4147-A177-3AD203B41FA5}">
                      <a16:colId xmlns:a16="http://schemas.microsoft.com/office/drawing/2014/main" val="2424742694"/>
                    </a:ext>
                  </a:extLst>
                </a:gridCol>
                <a:gridCol w="497409">
                  <a:extLst>
                    <a:ext uri="{9D8B030D-6E8A-4147-A177-3AD203B41FA5}">
                      <a16:colId xmlns:a16="http://schemas.microsoft.com/office/drawing/2014/main" val="1766041970"/>
                    </a:ext>
                  </a:extLst>
                </a:gridCol>
                <a:gridCol w="596807">
                  <a:extLst>
                    <a:ext uri="{9D8B030D-6E8A-4147-A177-3AD203B41FA5}">
                      <a16:colId xmlns:a16="http://schemas.microsoft.com/office/drawing/2014/main" val="1342309228"/>
                    </a:ext>
                  </a:extLst>
                </a:gridCol>
                <a:gridCol w="238861">
                  <a:extLst>
                    <a:ext uri="{9D8B030D-6E8A-4147-A177-3AD203B41FA5}">
                      <a16:colId xmlns:a16="http://schemas.microsoft.com/office/drawing/2014/main" val="1328365124"/>
                    </a:ext>
                  </a:extLst>
                </a:gridCol>
                <a:gridCol w="336682">
                  <a:extLst>
                    <a:ext uri="{9D8B030D-6E8A-4147-A177-3AD203B41FA5}">
                      <a16:colId xmlns:a16="http://schemas.microsoft.com/office/drawing/2014/main" val="4081217313"/>
                    </a:ext>
                  </a:extLst>
                </a:gridCol>
                <a:gridCol w="336682">
                  <a:extLst>
                    <a:ext uri="{9D8B030D-6E8A-4147-A177-3AD203B41FA5}">
                      <a16:colId xmlns:a16="http://schemas.microsoft.com/office/drawing/2014/main" val="547276614"/>
                    </a:ext>
                  </a:extLst>
                </a:gridCol>
                <a:gridCol w="238861">
                  <a:extLst>
                    <a:ext uri="{9D8B030D-6E8A-4147-A177-3AD203B41FA5}">
                      <a16:colId xmlns:a16="http://schemas.microsoft.com/office/drawing/2014/main" val="1226259983"/>
                    </a:ext>
                  </a:extLst>
                </a:gridCol>
                <a:gridCol w="336682">
                  <a:extLst>
                    <a:ext uri="{9D8B030D-6E8A-4147-A177-3AD203B41FA5}">
                      <a16:colId xmlns:a16="http://schemas.microsoft.com/office/drawing/2014/main" val="1585408528"/>
                    </a:ext>
                  </a:extLst>
                </a:gridCol>
                <a:gridCol w="291184">
                  <a:extLst>
                    <a:ext uri="{9D8B030D-6E8A-4147-A177-3AD203B41FA5}">
                      <a16:colId xmlns:a16="http://schemas.microsoft.com/office/drawing/2014/main" val="1399930371"/>
                    </a:ext>
                  </a:extLst>
                </a:gridCol>
                <a:gridCol w="238861">
                  <a:extLst>
                    <a:ext uri="{9D8B030D-6E8A-4147-A177-3AD203B41FA5}">
                      <a16:colId xmlns:a16="http://schemas.microsoft.com/office/drawing/2014/main" val="2021717782"/>
                    </a:ext>
                  </a:extLst>
                </a:gridCol>
                <a:gridCol w="238861">
                  <a:extLst>
                    <a:ext uri="{9D8B030D-6E8A-4147-A177-3AD203B41FA5}">
                      <a16:colId xmlns:a16="http://schemas.microsoft.com/office/drawing/2014/main" val="1220072263"/>
                    </a:ext>
                  </a:extLst>
                </a:gridCol>
                <a:gridCol w="238861">
                  <a:extLst>
                    <a:ext uri="{9D8B030D-6E8A-4147-A177-3AD203B41FA5}">
                      <a16:colId xmlns:a16="http://schemas.microsoft.com/office/drawing/2014/main" val="2909893210"/>
                    </a:ext>
                  </a:extLst>
                </a:gridCol>
                <a:gridCol w="238861">
                  <a:extLst>
                    <a:ext uri="{9D8B030D-6E8A-4147-A177-3AD203B41FA5}">
                      <a16:colId xmlns:a16="http://schemas.microsoft.com/office/drawing/2014/main" val="2247144804"/>
                    </a:ext>
                  </a:extLst>
                </a:gridCol>
                <a:gridCol w="627865">
                  <a:extLst>
                    <a:ext uri="{9D8B030D-6E8A-4147-A177-3AD203B41FA5}">
                      <a16:colId xmlns:a16="http://schemas.microsoft.com/office/drawing/2014/main" val="3488466754"/>
                    </a:ext>
                  </a:extLst>
                </a:gridCol>
              </a:tblGrid>
              <a:tr h="117449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Sample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72" marR="5872" marT="58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Brk1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72" marR="5872" marT="58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Brk2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72" marR="5872" marT="58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 err="1">
                          <a:effectLst/>
                        </a:rPr>
                        <a:t>Arbcall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72" marR="5872" marT="58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A1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72" marR="5872" marT="58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A2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72" marR="5872" marT="58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A3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72" marR="5872" marT="58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A4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72" marR="5872" marT="58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 err="1">
                          <a:effectLst/>
                        </a:rPr>
                        <a:t>sfcall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72" marR="5872" marT="58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SF1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72" marR="5872" marT="58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SF2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72" marR="5872" marT="58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SF3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72" marR="5872" marT="58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SF4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72" marR="5872" marT="58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Callers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72" marR="5872" marT="58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Frame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72" marR="5872" marT="58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J1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72" marR="5872" marT="58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W1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72" marR="5872" marT="58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O1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72" marR="5872" marT="58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J2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72" marR="5872" marT="58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W2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72" marR="5872" marT="58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O2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72" marR="5872" marT="58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FF1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72" marR="5872" marT="58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FF2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72" marR="5872" marT="58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J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72" marR="5872" marT="58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F1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72" marR="5872" marT="58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class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72" marR="5872" marT="5872" marB="0" anchor="b"/>
                </a:tc>
                <a:extLst>
                  <a:ext uri="{0D108BD9-81ED-4DB2-BD59-A6C34878D82A}">
                    <a16:rowId xmlns:a16="http://schemas.microsoft.com/office/drawing/2014/main" val="1797084382"/>
                  </a:ext>
                </a:extLst>
              </a:tr>
              <a:tr h="117449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JEA020POS-RNA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72" marR="5872" marT="58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22:23182239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72" marR="5872" marT="58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9:130854064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72" marR="5872" marT="58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BCR:ABL1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72" marR="5872" marT="58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300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72" marR="5872" marT="58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300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72" marR="5872" marT="58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9331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72" marR="5872" marT="58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3197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72" marR="5872" marT="58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BCR:ABL1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72" marR="5872" marT="58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702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72" marR="5872" marT="58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60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72" marR="5872" marT="58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13059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72" marR="5872" marT="58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3785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72" marR="5872" marT="58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72" marR="5872" marT="58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in-frame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72" marR="5872" marT="58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72" marR="5872" marT="58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17189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72" marR="5872" marT="58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2371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72" marR="5872" marT="58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72" marR="5872" marT="58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4627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72" marR="5872" marT="58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2690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72" marR="5872" marT="58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72" marR="5872" marT="58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72" marR="5872" marT="58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72" marR="5872" marT="58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0.82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72" marR="5872" marT="58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Strong Fusion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72" marR="5872" marT="5872" marB="0" anchor="b"/>
                </a:tc>
                <a:extLst>
                  <a:ext uri="{0D108BD9-81ED-4DB2-BD59-A6C34878D82A}">
                    <a16:rowId xmlns:a16="http://schemas.microsoft.com/office/drawing/2014/main" val="2736980022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7A7645E-822D-447B-AC5F-DC57147B27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5363415"/>
              </p:ext>
            </p:extLst>
          </p:nvPr>
        </p:nvGraphicFramePr>
        <p:xfrm>
          <a:off x="257453" y="2577290"/>
          <a:ext cx="8496651" cy="544830"/>
        </p:xfrm>
        <a:graphic>
          <a:graphicData uri="http://schemas.openxmlformats.org/drawingml/2006/table">
            <a:tbl>
              <a:tblPr/>
              <a:tblGrid>
                <a:gridCol w="507831">
                  <a:extLst>
                    <a:ext uri="{9D8B030D-6E8A-4147-A177-3AD203B41FA5}">
                      <a16:colId xmlns:a16="http://schemas.microsoft.com/office/drawing/2014/main" val="3098157293"/>
                    </a:ext>
                  </a:extLst>
                </a:gridCol>
                <a:gridCol w="1244186">
                  <a:extLst>
                    <a:ext uri="{9D8B030D-6E8A-4147-A177-3AD203B41FA5}">
                      <a16:colId xmlns:a16="http://schemas.microsoft.com/office/drawing/2014/main" val="1069705634"/>
                    </a:ext>
                  </a:extLst>
                </a:gridCol>
                <a:gridCol w="1231491">
                  <a:extLst>
                    <a:ext uri="{9D8B030D-6E8A-4147-A177-3AD203B41FA5}">
                      <a16:colId xmlns:a16="http://schemas.microsoft.com/office/drawing/2014/main" val="4152395559"/>
                    </a:ext>
                  </a:extLst>
                </a:gridCol>
                <a:gridCol w="1053750">
                  <a:extLst>
                    <a:ext uri="{9D8B030D-6E8A-4147-A177-3AD203B41FA5}">
                      <a16:colId xmlns:a16="http://schemas.microsoft.com/office/drawing/2014/main" val="1993769456"/>
                    </a:ext>
                  </a:extLst>
                </a:gridCol>
                <a:gridCol w="1053750">
                  <a:extLst>
                    <a:ext uri="{9D8B030D-6E8A-4147-A177-3AD203B41FA5}">
                      <a16:colId xmlns:a16="http://schemas.microsoft.com/office/drawing/2014/main" val="1539308590"/>
                    </a:ext>
                  </a:extLst>
                </a:gridCol>
                <a:gridCol w="942662">
                  <a:extLst>
                    <a:ext uri="{9D8B030D-6E8A-4147-A177-3AD203B41FA5}">
                      <a16:colId xmlns:a16="http://schemas.microsoft.com/office/drawing/2014/main" val="3679266641"/>
                    </a:ext>
                  </a:extLst>
                </a:gridCol>
                <a:gridCol w="2462981">
                  <a:extLst>
                    <a:ext uri="{9D8B030D-6E8A-4147-A177-3AD203B41FA5}">
                      <a16:colId xmlns:a16="http://schemas.microsoft.com/office/drawing/2014/main" val="141263212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Run #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DNA Quant (ng/uL)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RNA Quant (ng/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uL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OD 260/280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DNA Input (ng)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RNA Input (ng)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Batch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26190607"/>
                  </a:ext>
                </a:extLst>
              </a:tr>
              <a:tr h="76200"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7566015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41.3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2.01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QIAseq297-040821RnDRun6Run7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64330499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83634F4-8777-4FB8-9016-77D74AD234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1162102"/>
              </p:ext>
            </p:extLst>
          </p:nvPr>
        </p:nvGraphicFramePr>
        <p:xfrm>
          <a:off x="246533" y="3545381"/>
          <a:ext cx="11599413" cy="1361752"/>
        </p:xfrm>
        <a:graphic>
          <a:graphicData uri="http://schemas.openxmlformats.org/drawingml/2006/table">
            <a:tbl>
              <a:tblPr/>
              <a:tblGrid>
                <a:gridCol w="1043734">
                  <a:extLst>
                    <a:ext uri="{9D8B030D-6E8A-4147-A177-3AD203B41FA5}">
                      <a16:colId xmlns:a16="http://schemas.microsoft.com/office/drawing/2014/main" val="602222975"/>
                    </a:ext>
                  </a:extLst>
                </a:gridCol>
                <a:gridCol w="533161">
                  <a:extLst>
                    <a:ext uri="{9D8B030D-6E8A-4147-A177-3AD203B41FA5}">
                      <a16:colId xmlns:a16="http://schemas.microsoft.com/office/drawing/2014/main" val="3143942148"/>
                    </a:ext>
                  </a:extLst>
                </a:gridCol>
                <a:gridCol w="35716">
                  <a:extLst>
                    <a:ext uri="{9D8B030D-6E8A-4147-A177-3AD203B41FA5}">
                      <a16:colId xmlns:a16="http://schemas.microsoft.com/office/drawing/2014/main" val="4200749328"/>
                    </a:ext>
                  </a:extLst>
                </a:gridCol>
                <a:gridCol w="630110">
                  <a:extLst>
                    <a:ext uri="{9D8B030D-6E8A-4147-A177-3AD203B41FA5}">
                      <a16:colId xmlns:a16="http://schemas.microsoft.com/office/drawing/2014/main" val="3095208059"/>
                    </a:ext>
                  </a:extLst>
                </a:gridCol>
                <a:gridCol w="461638">
                  <a:extLst>
                    <a:ext uri="{9D8B030D-6E8A-4147-A177-3AD203B41FA5}">
                      <a16:colId xmlns:a16="http://schemas.microsoft.com/office/drawing/2014/main" val="864998063"/>
                    </a:ext>
                  </a:extLst>
                </a:gridCol>
                <a:gridCol w="426129">
                  <a:extLst>
                    <a:ext uri="{9D8B030D-6E8A-4147-A177-3AD203B41FA5}">
                      <a16:colId xmlns:a16="http://schemas.microsoft.com/office/drawing/2014/main" val="2314417754"/>
                    </a:ext>
                  </a:extLst>
                </a:gridCol>
                <a:gridCol w="603681">
                  <a:extLst>
                    <a:ext uri="{9D8B030D-6E8A-4147-A177-3AD203B41FA5}">
                      <a16:colId xmlns:a16="http://schemas.microsoft.com/office/drawing/2014/main" val="1288592877"/>
                    </a:ext>
                  </a:extLst>
                </a:gridCol>
                <a:gridCol w="417251">
                  <a:extLst>
                    <a:ext uri="{9D8B030D-6E8A-4147-A177-3AD203B41FA5}">
                      <a16:colId xmlns:a16="http://schemas.microsoft.com/office/drawing/2014/main" val="1086753573"/>
                    </a:ext>
                  </a:extLst>
                </a:gridCol>
                <a:gridCol w="443883">
                  <a:extLst>
                    <a:ext uri="{9D8B030D-6E8A-4147-A177-3AD203B41FA5}">
                      <a16:colId xmlns:a16="http://schemas.microsoft.com/office/drawing/2014/main" val="1654909274"/>
                    </a:ext>
                  </a:extLst>
                </a:gridCol>
                <a:gridCol w="382913">
                  <a:extLst>
                    <a:ext uri="{9D8B030D-6E8A-4147-A177-3AD203B41FA5}">
                      <a16:colId xmlns:a16="http://schemas.microsoft.com/office/drawing/2014/main" val="2629964819"/>
                    </a:ext>
                  </a:extLst>
                </a:gridCol>
                <a:gridCol w="348684">
                  <a:extLst>
                    <a:ext uri="{9D8B030D-6E8A-4147-A177-3AD203B41FA5}">
                      <a16:colId xmlns:a16="http://schemas.microsoft.com/office/drawing/2014/main" val="3414259528"/>
                    </a:ext>
                  </a:extLst>
                </a:gridCol>
                <a:gridCol w="45480">
                  <a:extLst>
                    <a:ext uri="{9D8B030D-6E8A-4147-A177-3AD203B41FA5}">
                      <a16:colId xmlns:a16="http://schemas.microsoft.com/office/drawing/2014/main" val="616370994"/>
                    </a:ext>
                  </a:extLst>
                </a:gridCol>
                <a:gridCol w="424485">
                  <a:extLst>
                    <a:ext uri="{9D8B030D-6E8A-4147-A177-3AD203B41FA5}">
                      <a16:colId xmlns:a16="http://schemas.microsoft.com/office/drawing/2014/main" val="265094670"/>
                    </a:ext>
                  </a:extLst>
                </a:gridCol>
                <a:gridCol w="401743">
                  <a:extLst>
                    <a:ext uri="{9D8B030D-6E8A-4147-A177-3AD203B41FA5}">
                      <a16:colId xmlns:a16="http://schemas.microsoft.com/office/drawing/2014/main" val="987385547"/>
                    </a:ext>
                  </a:extLst>
                </a:gridCol>
                <a:gridCol w="432065">
                  <a:extLst>
                    <a:ext uri="{9D8B030D-6E8A-4147-A177-3AD203B41FA5}">
                      <a16:colId xmlns:a16="http://schemas.microsoft.com/office/drawing/2014/main" val="2303022507"/>
                    </a:ext>
                  </a:extLst>
                </a:gridCol>
                <a:gridCol w="556910">
                  <a:extLst>
                    <a:ext uri="{9D8B030D-6E8A-4147-A177-3AD203B41FA5}">
                      <a16:colId xmlns:a16="http://schemas.microsoft.com/office/drawing/2014/main" val="1805593424"/>
                    </a:ext>
                  </a:extLst>
                </a:gridCol>
                <a:gridCol w="426128">
                  <a:extLst>
                    <a:ext uri="{9D8B030D-6E8A-4147-A177-3AD203B41FA5}">
                      <a16:colId xmlns:a16="http://schemas.microsoft.com/office/drawing/2014/main" val="1081689336"/>
                    </a:ext>
                  </a:extLst>
                </a:gridCol>
                <a:gridCol w="408373">
                  <a:extLst>
                    <a:ext uri="{9D8B030D-6E8A-4147-A177-3AD203B41FA5}">
                      <a16:colId xmlns:a16="http://schemas.microsoft.com/office/drawing/2014/main" val="243333326"/>
                    </a:ext>
                  </a:extLst>
                </a:gridCol>
                <a:gridCol w="374747">
                  <a:extLst>
                    <a:ext uri="{9D8B030D-6E8A-4147-A177-3AD203B41FA5}">
                      <a16:colId xmlns:a16="http://schemas.microsoft.com/office/drawing/2014/main" val="1236718861"/>
                    </a:ext>
                  </a:extLst>
                </a:gridCol>
                <a:gridCol w="416905">
                  <a:extLst>
                    <a:ext uri="{9D8B030D-6E8A-4147-A177-3AD203B41FA5}">
                      <a16:colId xmlns:a16="http://schemas.microsoft.com/office/drawing/2014/main" val="2047316867"/>
                    </a:ext>
                  </a:extLst>
                </a:gridCol>
                <a:gridCol w="409325">
                  <a:extLst>
                    <a:ext uri="{9D8B030D-6E8A-4147-A177-3AD203B41FA5}">
                      <a16:colId xmlns:a16="http://schemas.microsoft.com/office/drawing/2014/main" val="514716398"/>
                    </a:ext>
                  </a:extLst>
                </a:gridCol>
                <a:gridCol w="45480">
                  <a:extLst>
                    <a:ext uri="{9D8B030D-6E8A-4147-A177-3AD203B41FA5}">
                      <a16:colId xmlns:a16="http://schemas.microsoft.com/office/drawing/2014/main" val="2656591208"/>
                    </a:ext>
                  </a:extLst>
                </a:gridCol>
                <a:gridCol w="371424">
                  <a:extLst>
                    <a:ext uri="{9D8B030D-6E8A-4147-A177-3AD203B41FA5}">
                      <a16:colId xmlns:a16="http://schemas.microsoft.com/office/drawing/2014/main" val="2998467034"/>
                    </a:ext>
                  </a:extLst>
                </a:gridCol>
                <a:gridCol w="363843">
                  <a:extLst>
                    <a:ext uri="{9D8B030D-6E8A-4147-A177-3AD203B41FA5}">
                      <a16:colId xmlns:a16="http://schemas.microsoft.com/office/drawing/2014/main" val="1559639285"/>
                    </a:ext>
                  </a:extLst>
                </a:gridCol>
                <a:gridCol w="358158">
                  <a:extLst>
                    <a:ext uri="{9D8B030D-6E8A-4147-A177-3AD203B41FA5}">
                      <a16:colId xmlns:a16="http://schemas.microsoft.com/office/drawing/2014/main" val="3895461407"/>
                    </a:ext>
                  </a:extLst>
                </a:gridCol>
                <a:gridCol w="477544">
                  <a:extLst>
                    <a:ext uri="{9D8B030D-6E8A-4147-A177-3AD203B41FA5}">
                      <a16:colId xmlns:a16="http://schemas.microsoft.com/office/drawing/2014/main" val="1796105261"/>
                    </a:ext>
                  </a:extLst>
                </a:gridCol>
                <a:gridCol w="447225">
                  <a:extLst>
                    <a:ext uri="{9D8B030D-6E8A-4147-A177-3AD203B41FA5}">
                      <a16:colId xmlns:a16="http://schemas.microsoft.com/office/drawing/2014/main" val="2452752237"/>
                    </a:ext>
                  </a:extLst>
                </a:gridCol>
                <a:gridCol w="312678">
                  <a:extLst>
                    <a:ext uri="{9D8B030D-6E8A-4147-A177-3AD203B41FA5}">
                      <a16:colId xmlns:a16="http://schemas.microsoft.com/office/drawing/2014/main" val="744464336"/>
                    </a:ext>
                  </a:extLst>
                </a:gridCol>
              </a:tblGrid>
              <a:tr h="103162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Sample</a:t>
                      </a:r>
                    </a:p>
                  </a:txBody>
                  <a:tcPr marL="5158" marR="5158" marT="51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Status</a:t>
                      </a:r>
                    </a:p>
                  </a:txBody>
                  <a:tcPr marL="5158" marR="5158" marT="51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158" marR="5158" marT="51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Initial #</a:t>
                      </a:r>
                    </a:p>
                  </a:txBody>
                  <a:tcPr marL="5158" marR="5158" marT="51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% Bases</a:t>
                      </a:r>
                    </a:p>
                  </a:txBody>
                  <a:tcPr marL="5158" marR="5158" marT="51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Insert</a:t>
                      </a:r>
                    </a:p>
                  </a:txBody>
                  <a:tcPr marL="5158" marR="5158" marT="51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% Bases</a:t>
                      </a:r>
                    </a:p>
                  </a:txBody>
                  <a:tcPr marL="5158" marR="5158" marT="51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% Bases</a:t>
                      </a:r>
                    </a:p>
                  </a:txBody>
                  <a:tcPr marL="5158" marR="5158" marT="51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% Mito-</a:t>
                      </a:r>
                    </a:p>
                  </a:txBody>
                  <a:tcPr marL="5158" marR="5158" marT="51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% Ribo-</a:t>
                      </a:r>
                    </a:p>
                  </a:txBody>
                  <a:tcPr marL="5158" marR="5158" marT="51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% Dupli-</a:t>
                      </a:r>
                    </a:p>
                  </a:txBody>
                  <a:tcPr marL="5158" marR="5158" marT="51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158" marR="5158" marT="51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Filtered #</a:t>
                      </a:r>
                    </a:p>
                  </a:txBody>
                  <a:tcPr marL="5158" marR="5158" marT="51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% Passed</a:t>
                      </a:r>
                    </a:p>
                  </a:txBody>
                  <a:tcPr marL="5158" marR="5158" marT="51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% Mapped</a:t>
                      </a:r>
                    </a:p>
                  </a:txBody>
                  <a:tcPr marL="5158" marR="5158" marT="51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% Uniquely</a:t>
                      </a:r>
                    </a:p>
                  </a:txBody>
                  <a:tcPr marL="5158" marR="5158" marT="51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% Exonic</a:t>
                      </a:r>
                    </a:p>
                  </a:txBody>
                  <a:tcPr marL="5158" marR="5158" marT="51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% Reads</a:t>
                      </a:r>
                    </a:p>
                  </a:txBody>
                  <a:tcPr marL="5158" marR="5158" marT="51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Avg Target</a:t>
                      </a:r>
                    </a:p>
                  </a:txBody>
                  <a:tcPr marL="5158" marR="5158" marT="51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% Targets</a:t>
                      </a:r>
                    </a:p>
                  </a:txBody>
                  <a:tcPr marL="5158" marR="5158" marT="51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% Targets</a:t>
                      </a:r>
                    </a:p>
                  </a:txBody>
                  <a:tcPr marL="5158" marR="5158" marT="51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158" marR="5158" marT="51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% Bases</a:t>
                      </a:r>
                    </a:p>
                  </a:txBody>
                  <a:tcPr marL="5158" marR="5158" marT="51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% Overl.</a:t>
                      </a:r>
                    </a:p>
                  </a:txBody>
                  <a:tcPr marL="5158" marR="5158" marT="51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% Junc.</a:t>
                      </a:r>
                    </a:p>
                  </a:txBody>
                  <a:tcPr marL="5158" marR="5158" marT="51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Avg Known</a:t>
                      </a:r>
                    </a:p>
                  </a:txBody>
                  <a:tcPr marL="5158" marR="5158" marT="51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Avg Novel</a:t>
                      </a:r>
                    </a:p>
                  </a:txBody>
                  <a:tcPr marL="5158" marR="5158" marT="51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5'/3'</a:t>
                      </a:r>
                    </a:p>
                  </a:txBody>
                  <a:tcPr marL="5158" marR="5158" marT="51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73673272"/>
                  </a:ext>
                </a:extLst>
              </a:tr>
              <a:tr h="10316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158" marR="5158" marT="51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Reads (M)</a:t>
                      </a:r>
                    </a:p>
                  </a:txBody>
                  <a:tcPr marL="5158" marR="5158" marT="51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≥ Q30</a:t>
                      </a:r>
                    </a:p>
                  </a:txBody>
                  <a:tcPr marL="5158" marR="5158" marT="51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Length</a:t>
                      </a:r>
                    </a:p>
                  </a:txBody>
                  <a:tcPr marL="5158" marR="5158" marT="51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UMI+COM</a:t>
                      </a:r>
                    </a:p>
                  </a:txBody>
                  <a:tcPr marL="5158" marR="5158" marT="51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Low Comp</a:t>
                      </a:r>
                    </a:p>
                  </a:txBody>
                  <a:tcPr marL="5158" marR="5158" marT="51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chondrial</a:t>
                      </a:r>
                    </a:p>
                  </a:txBody>
                  <a:tcPr marL="5158" marR="5158" marT="51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somal</a:t>
                      </a:r>
                    </a:p>
                  </a:txBody>
                  <a:tcPr marL="5158" marR="5158" marT="51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cates</a:t>
                      </a:r>
                    </a:p>
                  </a:txBody>
                  <a:tcPr marL="5158" marR="5158" marT="51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158" marR="5158" marT="51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Reads (M)</a:t>
                      </a:r>
                    </a:p>
                  </a:txBody>
                  <a:tcPr marL="5158" marR="5158" marT="51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Filters</a:t>
                      </a:r>
                    </a:p>
                  </a:txBody>
                  <a:tcPr marL="5158" marR="5158" marT="51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Reads</a:t>
                      </a:r>
                    </a:p>
                  </a:txBody>
                  <a:tcPr marL="5158" marR="5158" marT="51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Mapped</a:t>
                      </a:r>
                    </a:p>
                  </a:txBody>
                  <a:tcPr marL="5158" marR="5158" marT="51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Reads</a:t>
                      </a:r>
                    </a:p>
                  </a:txBody>
                  <a:tcPr marL="5158" marR="5158" marT="51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On Target</a:t>
                      </a:r>
                    </a:p>
                  </a:txBody>
                  <a:tcPr marL="5158" marR="5158" marT="51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Coverage</a:t>
                      </a:r>
                    </a:p>
                  </a:txBody>
                  <a:tcPr marL="5158" marR="5158" marT="51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≥ 10X</a:t>
                      </a:r>
                    </a:p>
                  </a:txBody>
                  <a:tcPr marL="5158" marR="5158" marT="51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≥ 500X</a:t>
                      </a:r>
                    </a:p>
                  </a:txBody>
                  <a:tcPr marL="5158" marR="5158" marT="51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158" marR="5158" marT="51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Usable</a:t>
                      </a:r>
                    </a:p>
                  </a:txBody>
                  <a:tcPr marL="5158" marR="5158" marT="51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Reads</a:t>
                      </a:r>
                    </a:p>
                  </a:txBody>
                  <a:tcPr marL="5158" marR="5158" marT="51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Reads</a:t>
                      </a:r>
                    </a:p>
                  </a:txBody>
                  <a:tcPr marL="5158" marR="5158" marT="51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Junc. Cov</a:t>
                      </a:r>
                    </a:p>
                  </a:txBody>
                  <a:tcPr marL="5158" marR="5158" marT="51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Junc. 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Cov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158" marR="5158" marT="51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Bias</a:t>
                      </a:r>
                    </a:p>
                  </a:txBody>
                  <a:tcPr marL="5158" marR="5158" marT="51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5285439"/>
                  </a:ext>
                </a:extLst>
              </a:tr>
              <a:tr h="95940"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158" marR="5158" marT="5158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158" marR="5158" marT="5158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158" marR="5158" marT="515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158" marR="5158" marT="5158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158" marR="5158" marT="5158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158" marR="5158" marT="5158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158" marR="5158" marT="5158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158" marR="5158" marT="5158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158" marR="5158" marT="5158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158" marR="5158" marT="5158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158" marR="5158" marT="5158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158" marR="5158" marT="515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158" marR="5158" marT="5158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158" marR="5158" marT="5158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158" marR="5158" marT="5158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158" marR="5158" marT="5158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158" marR="5158" marT="5158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158" marR="5158" marT="5158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158" marR="5158" marT="5158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158" marR="5158" marT="5158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158" marR="5158" marT="5158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158" marR="5158" marT="515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158" marR="5158" marT="5158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158" marR="5158" marT="5158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158" marR="5158" marT="5158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158" marR="5158" marT="5158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158" marR="5158" marT="5158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158" marR="5158" marT="5158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774517"/>
                  </a:ext>
                </a:extLst>
              </a:tr>
              <a:tr h="10316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JEA020POS-RNA</a:t>
                      </a:r>
                    </a:p>
                  </a:txBody>
                  <a:tcPr marL="5158" marR="5158" marT="51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PASS</a:t>
                      </a:r>
                    </a:p>
                  </a:txBody>
                  <a:tcPr marL="5158" marR="5158" marT="51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158" marR="5158" marT="51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58.59</a:t>
                      </a:r>
                    </a:p>
                  </a:txBody>
                  <a:tcPr marL="5158" marR="5158" marT="51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77.67</a:t>
                      </a:r>
                    </a:p>
                  </a:txBody>
                  <a:tcPr marL="5158" marR="5158" marT="51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92</a:t>
                      </a:r>
                    </a:p>
                  </a:txBody>
                  <a:tcPr marL="5158" marR="5158" marT="51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8.68</a:t>
                      </a:r>
                    </a:p>
                  </a:txBody>
                  <a:tcPr marL="5158" marR="5158" marT="51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14.83</a:t>
                      </a:r>
                    </a:p>
                  </a:txBody>
                  <a:tcPr marL="5158" marR="5158" marT="51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0.01</a:t>
                      </a:r>
                    </a:p>
                  </a:txBody>
                  <a:tcPr marL="5158" marR="5158" marT="51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0.10</a:t>
                      </a:r>
                    </a:p>
                  </a:txBody>
                  <a:tcPr marL="5158" marR="5158" marT="51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30.24</a:t>
                      </a:r>
                    </a:p>
                  </a:txBody>
                  <a:tcPr marL="5158" marR="5158" marT="51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158" marR="5158" marT="51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16.32</a:t>
                      </a:r>
                    </a:p>
                  </a:txBody>
                  <a:tcPr marL="5158" marR="5158" marT="51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27.86</a:t>
                      </a:r>
                    </a:p>
                  </a:txBody>
                  <a:tcPr marL="5158" marR="5158" marT="51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79.01</a:t>
                      </a:r>
                    </a:p>
                  </a:txBody>
                  <a:tcPr marL="5158" marR="5158" marT="51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95.78</a:t>
                      </a:r>
                    </a:p>
                  </a:txBody>
                  <a:tcPr marL="5158" marR="5158" marT="51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55.21</a:t>
                      </a:r>
                    </a:p>
                  </a:txBody>
                  <a:tcPr marL="5158" marR="5158" marT="51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91.61</a:t>
                      </a:r>
                    </a:p>
                  </a:txBody>
                  <a:tcPr marL="5158" marR="5158" marT="51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6,269</a:t>
                      </a:r>
                    </a:p>
                  </a:txBody>
                  <a:tcPr marL="5158" marR="5158" marT="51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97.25</a:t>
                      </a:r>
                    </a:p>
                  </a:txBody>
                  <a:tcPr marL="5158" marR="5158" marT="51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62.69</a:t>
                      </a:r>
                    </a:p>
                  </a:txBody>
                  <a:tcPr marL="5158" marR="5158" marT="51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158" marR="5158" marT="51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15.61</a:t>
                      </a:r>
                    </a:p>
                  </a:txBody>
                  <a:tcPr marL="5158" marR="5158" marT="51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46.11</a:t>
                      </a:r>
                    </a:p>
                  </a:txBody>
                  <a:tcPr marL="5158" marR="5158" marT="51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30.79</a:t>
                      </a:r>
                    </a:p>
                  </a:txBody>
                  <a:tcPr marL="5158" marR="5158" marT="51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952</a:t>
                      </a:r>
                    </a:p>
                  </a:txBody>
                  <a:tcPr marL="5158" marR="5158" marT="51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7.3</a:t>
                      </a:r>
                    </a:p>
                  </a:txBody>
                  <a:tcPr marL="5158" marR="5158" marT="51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14.69</a:t>
                      </a:r>
                    </a:p>
                  </a:txBody>
                  <a:tcPr marL="5158" marR="5158" marT="51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0123338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96CC2080-38DE-4F44-B562-C45AC4E8D14C}"/>
              </a:ext>
            </a:extLst>
          </p:cNvPr>
          <p:cNvSpPr txBox="1"/>
          <p:nvPr/>
        </p:nvSpPr>
        <p:spPr>
          <a:xfrm>
            <a:off x="257453" y="2081941"/>
            <a:ext cx="2589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Sample Input (April,2021)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970701B-C2B1-408F-AE71-A38911D86543}"/>
              </a:ext>
            </a:extLst>
          </p:cNvPr>
          <p:cNvSpPr txBox="1"/>
          <p:nvPr/>
        </p:nvSpPr>
        <p:spPr>
          <a:xfrm>
            <a:off x="257453" y="225741"/>
            <a:ext cx="67044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  <a:latin typeface="+mj-lt"/>
              </a:rPr>
              <a:t>Heme Read Support Performed</a:t>
            </a:r>
            <a:r>
              <a:rPr lang="en-US" sz="2800" u="sng" dirty="0">
                <a:solidFill>
                  <a:srgbClr val="0070C0"/>
                </a:solidFill>
                <a:latin typeface="+mj-lt"/>
              </a:rPr>
              <a:t> in April,2021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9F9D1F-7D30-4B2B-BEDC-9E212964D3A1}"/>
              </a:ext>
            </a:extLst>
          </p:cNvPr>
          <p:cNvSpPr txBox="1"/>
          <p:nvPr/>
        </p:nvSpPr>
        <p:spPr>
          <a:xfrm>
            <a:off x="257453" y="5517882"/>
            <a:ext cx="113596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 WTS we have less read support which can be because of sample stability and multiple freeze thaw over last one year,</a:t>
            </a:r>
          </a:p>
          <a:p>
            <a:r>
              <a:rPr lang="en-US" dirty="0"/>
              <a:t>Including samples from freshly performed runs. </a:t>
            </a:r>
          </a:p>
        </p:txBody>
      </p:sp>
    </p:spTree>
    <p:extLst>
      <p:ext uri="{BB962C8B-B14F-4D97-AF65-F5344CB8AC3E}">
        <p14:creationId xmlns:p14="http://schemas.microsoft.com/office/powerpoint/2010/main" val="10395191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B5965CB-A38B-4E1B-9642-D97F586AD566}"/>
              </a:ext>
            </a:extLst>
          </p:cNvPr>
          <p:cNvSpPr txBox="1"/>
          <p:nvPr/>
        </p:nvSpPr>
        <p:spPr>
          <a:xfrm>
            <a:off x="344810" y="621437"/>
            <a:ext cx="11586778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  <a:latin typeface="+mj-lt"/>
              </a:rPr>
              <a:t>Fusion Summary</a:t>
            </a:r>
          </a:p>
          <a:p>
            <a:endParaRPr lang="en-US" sz="2800" dirty="0">
              <a:solidFill>
                <a:srgbClr val="0070C0"/>
              </a:solidFill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WTS kit can perform for a input range 100 ng to 12.5 ng FFPE tested for strong fusion and to 25 ng for week fusion tested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Robust fusion in a tumor dilution series to 20% in FFPE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Run to run precision is high (tested at 100 ng input)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Heme/rRNA depletion efficiency is high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Fusion in Heme samples can also be tested from 100 to 25 ng of sample input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482834-484F-4BC5-B493-A7DFADBA904B}"/>
              </a:ext>
            </a:extLst>
          </p:cNvPr>
          <p:cNvSpPr txBox="1"/>
          <p:nvPr/>
        </p:nvSpPr>
        <p:spPr>
          <a:xfrm>
            <a:off x="603681" y="3620463"/>
            <a:ext cx="101383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Next</a:t>
            </a:r>
          </a:p>
          <a:p>
            <a:r>
              <a:rPr lang="en-US" dirty="0"/>
              <a:t>Testing samples from recent operation run which has strong and week fusion in same samples (in progress)</a:t>
            </a:r>
          </a:p>
        </p:txBody>
      </p:sp>
    </p:spTree>
    <p:extLst>
      <p:ext uri="{BB962C8B-B14F-4D97-AF65-F5344CB8AC3E}">
        <p14:creationId xmlns:p14="http://schemas.microsoft.com/office/powerpoint/2010/main" val="31349497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704D654-4ECA-4D2C-8EBF-3BE1FCB24E52}"/>
              </a:ext>
            </a:extLst>
          </p:cNvPr>
          <p:cNvSpPr txBox="1"/>
          <p:nvPr/>
        </p:nvSpPr>
        <p:spPr>
          <a:xfrm>
            <a:off x="532659" y="245503"/>
            <a:ext cx="17444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  <a:latin typeface="+mj-lt"/>
              </a:rPr>
              <a:t>Expression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8404E4-082E-45D6-AE52-6555B729F91E}"/>
              </a:ext>
            </a:extLst>
          </p:cNvPr>
          <p:cNvSpPr txBox="1"/>
          <p:nvPr/>
        </p:nvSpPr>
        <p:spPr>
          <a:xfrm>
            <a:off x="298881" y="1065320"/>
            <a:ext cx="115942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Evaluate the chemistry using two FFPE and two Globin samples (Ph+ and Ph –like)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Evaluated based on gene expression data on 297 panel for quick chemistry evaluations for Input range and tumor </a:t>
            </a:r>
          </a:p>
          <a:p>
            <a:r>
              <a:rPr lang="en-US" dirty="0"/>
              <a:t>Sensitivity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Needs to see expression of all the genes together (TMP calculation is in pipeline)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BACE41-0686-45CB-8DA1-0BED2114BE2A}"/>
              </a:ext>
            </a:extLst>
          </p:cNvPr>
          <p:cNvSpPr txBox="1"/>
          <p:nvPr/>
        </p:nvSpPr>
        <p:spPr>
          <a:xfrm>
            <a:off x="532659" y="2656968"/>
            <a:ext cx="11896462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Observations: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Correlation coefficient is very high in both FFPE and HEME samples from 100 ng, 50 ng and 25 ng showing linearity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Ribosomal-RNA and Globin depletion is effective and needed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Evaluated Hierarchical clustering, heatmap clustering to find lowest input to be 12.5 ng for FFPE and 25 ng for Globin</a:t>
            </a:r>
          </a:p>
          <a:p>
            <a:r>
              <a:rPr lang="en-US" dirty="0"/>
              <a:t>    (did not test 12.5 ng) and tumor dilution to 20% and above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Successfully grouped the Prostate cancer, …., Ph+ and Ph like ALL using the genes from 297 panel as POC for the chemistry</a:t>
            </a:r>
          </a:p>
          <a:p>
            <a:r>
              <a:rPr lang="en-US" dirty="0"/>
              <a:t>(this saved time for </a:t>
            </a:r>
            <a:r>
              <a:rPr lang="en-US" dirty="0" err="1"/>
              <a:t>pipelie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More data is coming for full exome to explore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45302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A64F9B3-B431-497E-BEB3-90C2AC7EA6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487" y="1073529"/>
            <a:ext cx="7405972" cy="55809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1B6AA14-5ACA-431B-9DC1-B577610697A7}"/>
              </a:ext>
            </a:extLst>
          </p:cNvPr>
          <p:cNvSpPr txBox="1"/>
          <p:nvPr/>
        </p:nvSpPr>
        <p:spPr>
          <a:xfrm>
            <a:off x="435005" y="92789"/>
            <a:ext cx="1061769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  <a:latin typeface="+mj-lt"/>
              </a:rPr>
              <a:t>Input </a:t>
            </a:r>
            <a:r>
              <a:rPr lang="en-US" sz="2800" dirty="0" err="1">
                <a:solidFill>
                  <a:srgbClr val="0070C0"/>
                </a:solidFill>
                <a:latin typeface="+mj-lt"/>
              </a:rPr>
              <a:t>Range_Expression</a:t>
            </a:r>
            <a:r>
              <a:rPr lang="en-US" sz="2800" dirty="0">
                <a:solidFill>
                  <a:srgbClr val="0070C0"/>
                </a:solidFill>
                <a:latin typeface="+mj-lt"/>
              </a:rPr>
              <a:t> FFPE </a:t>
            </a:r>
            <a:r>
              <a:rPr lang="en-US" sz="2800" dirty="0" err="1">
                <a:solidFill>
                  <a:srgbClr val="0070C0"/>
                </a:solidFill>
                <a:latin typeface="+mj-lt"/>
              </a:rPr>
              <a:t>samples:Good</a:t>
            </a:r>
            <a:r>
              <a:rPr lang="en-US" sz="2800" dirty="0">
                <a:solidFill>
                  <a:srgbClr val="0070C0"/>
                </a:solidFill>
                <a:latin typeface="+mj-lt"/>
              </a:rPr>
              <a:t> correlation between 25 and 100 ng input</a:t>
            </a:r>
          </a:p>
        </p:txBody>
      </p:sp>
    </p:spTree>
    <p:extLst>
      <p:ext uri="{BB962C8B-B14F-4D97-AF65-F5344CB8AC3E}">
        <p14:creationId xmlns:p14="http://schemas.microsoft.com/office/powerpoint/2010/main" val="55677859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A187C86-973C-496F-98D6-242A3E6B98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425" y="1031190"/>
            <a:ext cx="7442074" cy="565823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A61195D-5E23-4429-A4AF-E38A44882B89}"/>
              </a:ext>
            </a:extLst>
          </p:cNvPr>
          <p:cNvSpPr txBox="1"/>
          <p:nvPr/>
        </p:nvSpPr>
        <p:spPr>
          <a:xfrm>
            <a:off x="390617" y="77083"/>
            <a:ext cx="1140780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  <a:latin typeface="+mj-lt"/>
              </a:rPr>
              <a:t>Input </a:t>
            </a:r>
            <a:r>
              <a:rPr lang="en-US" sz="2800" dirty="0" err="1">
                <a:solidFill>
                  <a:srgbClr val="0070C0"/>
                </a:solidFill>
                <a:latin typeface="+mj-lt"/>
              </a:rPr>
              <a:t>Range_Expression</a:t>
            </a:r>
            <a:r>
              <a:rPr lang="en-US" sz="2800" dirty="0">
                <a:solidFill>
                  <a:srgbClr val="0070C0"/>
                </a:solidFill>
                <a:latin typeface="+mj-lt"/>
              </a:rPr>
              <a:t> Heme: Good correlation between 25 and 100 ng input</a:t>
            </a:r>
          </a:p>
        </p:txBody>
      </p:sp>
    </p:spTree>
    <p:extLst>
      <p:ext uri="{BB962C8B-B14F-4D97-AF65-F5344CB8AC3E}">
        <p14:creationId xmlns:p14="http://schemas.microsoft.com/office/powerpoint/2010/main" val="427853545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41774BE-F5CD-4030-AD78-A067FF3E3D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58011"/>
            <a:ext cx="6317927" cy="47728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3D94DE-F104-4258-87C0-FF7AE864E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7927" y="1500080"/>
            <a:ext cx="5734951" cy="47728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1AED4A1-16E2-496D-9E57-095B01AE3096}"/>
              </a:ext>
            </a:extLst>
          </p:cNvPr>
          <p:cNvSpPr txBox="1"/>
          <p:nvPr/>
        </p:nvSpPr>
        <p:spPr>
          <a:xfrm>
            <a:off x="355107" y="11883"/>
            <a:ext cx="115498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  <a:latin typeface="+mj-lt"/>
              </a:rPr>
              <a:t>Impact for not having globin and heme depletion: The depletion is effective and needed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6CA0AC-B43E-4701-8D88-1ED0775136DF}"/>
              </a:ext>
            </a:extLst>
          </p:cNvPr>
          <p:cNvSpPr txBox="1"/>
          <p:nvPr/>
        </p:nvSpPr>
        <p:spPr>
          <a:xfrm>
            <a:off x="435006" y="1061945"/>
            <a:ext cx="14825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+mj-lt"/>
              </a:rPr>
              <a:t>100 ng input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6F9F3A-1F59-4F17-85B9-50AD15224AA1}"/>
              </a:ext>
            </a:extLst>
          </p:cNvPr>
          <p:cNvSpPr txBox="1"/>
          <p:nvPr/>
        </p:nvSpPr>
        <p:spPr>
          <a:xfrm>
            <a:off x="6721875" y="1004014"/>
            <a:ext cx="14825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+mj-lt"/>
              </a:rPr>
              <a:t>50 ng input</a:t>
            </a:r>
          </a:p>
        </p:txBody>
      </p:sp>
    </p:spTree>
    <p:extLst>
      <p:ext uri="{BB962C8B-B14F-4D97-AF65-F5344CB8AC3E}">
        <p14:creationId xmlns:p14="http://schemas.microsoft.com/office/powerpoint/2010/main" val="8865593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DA3B846-9087-4D2B-B9DC-40EAD3696D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970" y="504969"/>
            <a:ext cx="5447845" cy="151193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EDBBB99-F691-491D-B622-1B8366EE78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569" y="2323757"/>
            <a:ext cx="5715311" cy="356640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DA33B4A-06DE-48A3-969B-E36788E65D65}"/>
              </a:ext>
            </a:extLst>
          </p:cNvPr>
          <p:cNvSpPr txBox="1"/>
          <p:nvPr/>
        </p:nvSpPr>
        <p:spPr>
          <a:xfrm>
            <a:off x="6412960" y="1954425"/>
            <a:ext cx="60943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These are the expression markers from the subgrouping 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00CC25F-E316-433B-A589-DBC80725E480}"/>
              </a:ext>
            </a:extLst>
          </p:cNvPr>
          <p:cNvSpPr/>
          <p:nvPr/>
        </p:nvSpPr>
        <p:spPr>
          <a:xfrm>
            <a:off x="6435574" y="2323757"/>
            <a:ext cx="544784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AdvOTf0bf83d5.I"/>
              </a:rPr>
              <a:t>ABCA9, </a:t>
            </a:r>
            <a:r>
              <a:rPr lang="en-US" sz="1200" dirty="0">
                <a:solidFill>
                  <a:srgbClr val="C00000"/>
                </a:solidFill>
                <a:latin typeface="AdvOTf0bf83d5.I"/>
              </a:rPr>
              <a:t>ARHGEF1</a:t>
            </a:r>
            <a:r>
              <a:rPr lang="en-US" sz="1200" dirty="0">
                <a:latin typeface="AdvOTf0bf83d5.I"/>
              </a:rPr>
              <a:t>2,BMPR1B, CA6, CD99, CHN2, </a:t>
            </a:r>
            <a:r>
              <a:rPr lang="en-US" sz="1200" dirty="0">
                <a:solidFill>
                  <a:srgbClr val="C00000"/>
                </a:solidFill>
                <a:latin typeface="AdvOTf0bf83d5.I"/>
              </a:rPr>
              <a:t>CRLF2</a:t>
            </a:r>
            <a:r>
              <a:rPr lang="en-US" sz="1200" dirty="0">
                <a:latin typeface="AdvOTf0bf83d5.I"/>
              </a:rPr>
              <a:t>, DCTN4, DENND3,ECM1, ENAM, GAB1, GBP5, GPR110, IFITM1, IGJ, IL7R,LDB3, MDFIC, MMP28, MUC4, NRXN3, PON2, RBM47,RNF157, S100Z, </a:t>
            </a:r>
            <a:r>
              <a:rPr lang="en-US" sz="1200" dirty="0">
                <a:solidFill>
                  <a:srgbClr val="C00000"/>
                </a:solidFill>
                <a:latin typeface="AdvOTf0bf83d5.I"/>
              </a:rPr>
              <a:t>SEMA6A</a:t>
            </a:r>
            <a:r>
              <a:rPr lang="en-US" sz="1200" dirty="0">
                <a:latin typeface="AdvOTf0bf83d5.I"/>
              </a:rPr>
              <a:t>, SCHIP1, SH2B3, SLC2A5,SLC37A3, SOC2, SPATS2L, TAF5L, TMEM154, TP53INP1,TTYH2</a:t>
            </a:r>
            <a:r>
              <a:rPr lang="en-US" sz="1200" dirty="0">
                <a:latin typeface="AdvOTa9103878"/>
              </a:rPr>
              <a:t>, and </a:t>
            </a:r>
            <a:r>
              <a:rPr lang="en-US" sz="1200" dirty="0">
                <a:latin typeface="AdvOTf0bf83d5.I"/>
              </a:rPr>
              <a:t>WNT9A</a:t>
            </a:r>
            <a:endParaRPr lang="en-US" sz="12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C7FA0C5-26EC-4B06-BCAC-952D25AEAE78}"/>
              </a:ext>
            </a:extLst>
          </p:cNvPr>
          <p:cNvSpPr txBox="1"/>
          <p:nvPr/>
        </p:nvSpPr>
        <p:spPr>
          <a:xfrm>
            <a:off x="6508227" y="3429000"/>
            <a:ext cx="4774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only cover CRLF2, SEMA6A and ARHGEF12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2A066D2-6FC6-479C-BFF5-FB4E6B3EC5AD}"/>
              </a:ext>
            </a:extLst>
          </p:cNvPr>
          <p:cNvSpPr txBox="1"/>
          <p:nvPr/>
        </p:nvSpPr>
        <p:spPr>
          <a:xfrm>
            <a:off x="620184" y="5812268"/>
            <a:ext cx="62526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https://doi.org/10.1038/s41408-020-0308-3</a:t>
            </a:r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916138F-06AA-4EC0-A2B4-745471367F3E}"/>
              </a:ext>
            </a:extLst>
          </p:cNvPr>
          <p:cNvSpPr txBox="1"/>
          <p:nvPr/>
        </p:nvSpPr>
        <p:spPr>
          <a:xfrm>
            <a:off x="6803308" y="3920432"/>
            <a:ext cx="44797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There are no complete signature in our panel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0472E38-E9B8-42B8-BBB4-39979FAA662D}"/>
              </a:ext>
            </a:extLst>
          </p:cNvPr>
          <p:cNvSpPr txBox="1"/>
          <p:nvPr/>
        </p:nvSpPr>
        <p:spPr>
          <a:xfrm>
            <a:off x="325089" y="74370"/>
            <a:ext cx="83381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  <a:latin typeface="+mj-lt"/>
              </a:rPr>
              <a:t>Major advantage: WTS can detect signature for sub-classifications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C1DD135-F4A0-446C-95AF-7F10E9579AD0}"/>
              </a:ext>
            </a:extLst>
          </p:cNvPr>
          <p:cNvSpPr txBox="1"/>
          <p:nvPr/>
        </p:nvSpPr>
        <p:spPr>
          <a:xfrm>
            <a:off x="9460149" y="120536"/>
            <a:ext cx="10942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Example1</a:t>
            </a:r>
          </a:p>
        </p:txBody>
      </p:sp>
    </p:spTree>
    <p:extLst>
      <p:ext uri="{BB962C8B-B14F-4D97-AF65-F5344CB8AC3E}">
        <p14:creationId xmlns:p14="http://schemas.microsoft.com/office/powerpoint/2010/main" val="422451895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D288297-9591-4A8D-A212-F9057C2FD535}"/>
              </a:ext>
            </a:extLst>
          </p:cNvPr>
          <p:cNvSpPr txBox="1"/>
          <p:nvPr/>
        </p:nvSpPr>
        <p:spPr>
          <a:xfrm>
            <a:off x="1413164" y="1565564"/>
            <a:ext cx="8239307" cy="12311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Evaluation for Input range and sensitivity for tumor dilution is determined by:</a:t>
            </a:r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r>
              <a:rPr lang="en-US" dirty="0"/>
              <a:t>Heatmap</a:t>
            </a:r>
          </a:p>
          <a:p>
            <a:pPr marL="342900" indent="-342900">
              <a:buAutoNum type="arabicPeriod"/>
            </a:pPr>
            <a:r>
              <a:rPr lang="en-US" dirty="0" err="1"/>
              <a:t>Kmean</a:t>
            </a:r>
            <a:r>
              <a:rPr lang="en-US" dirty="0"/>
              <a:t> clustering</a:t>
            </a:r>
          </a:p>
        </p:txBody>
      </p:sp>
    </p:spTree>
    <p:extLst>
      <p:ext uri="{BB962C8B-B14F-4D97-AF65-F5344CB8AC3E}">
        <p14:creationId xmlns:p14="http://schemas.microsoft.com/office/powerpoint/2010/main" val="11790618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85129F8-9F07-4ACD-B7E6-680088162E33}"/>
              </a:ext>
            </a:extLst>
          </p:cNvPr>
          <p:cNvSpPr txBox="1"/>
          <p:nvPr/>
        </p:nvSpPr>
        <p:spPr>
          <a:xfrm>
            <a:off x="159945" y="369781"/>
            <a:ext cx="113784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  <a:latin typeface="+mj-lt"/>
              </a:rPr>
              <a:t>Sensitivity prediction input range for expression in FFPE sample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A203A02-5D76-4A2D-B6BD-9183272D77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945" y="1597980"/>
            <a:ext cx="5704386" cy="489023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16499CA-A453-4BCA-8CCD-9EDF610F9DF9}"/>
              </a:ext>
            </a:extLst>
          </p:cNvPr>
          <p:cNvSpPr/>
          <p:nvPr/>
        </p:nvSpPr>
        <p:spPr>
          <a:xfrm>
            <a:off x="1056443" y="2633434"/>
            <a:ext cx="4678532" cy="121947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13ACE71-A855-44AD-8976-6FA4F0C21BDF}"/>
              </a:ext>
            </a:extLst>
          </p:cNvPr>
          <p:cNvSpPr/>
          <p:nvPr/>
        </p:nvSpPr>
        <p:spPr>
          <a:xfrm>
            <a:off x="1061512" y="3900805"/>
            <a:ext cx="4678532" cy="69782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F32D7D5-E9AE-4CAA-9758-69AAAF41F752}"/>
              </a:ext>
            </a:extLst>
          </p:cNvPr>
          <p:cNvSpPr/>
          <p:nvPr/>
        </p:nvSpPr>
        <p:spPr>
          <a:xfrm>
            <a:off x="1077787" y="4646529"/>
            <a:ext cx="4678532" cy="69782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BC88139-DA74-48A5-BCCD-A1E74F019568}"/>
              </a:ext>
            </a:extLst>
          </p:cNvPr>
          <p:cNvSpPr/>
          <p:nvPr/>
        </p:nvSpPr>
        <p:spPr>
          <a:xfrm>
            <a:off x="1077787" y="5370059"/>
            <a:ext cx="4678532" cy="69782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DE0A13-B530-4D35-BCC7-8456AAC5B5C1}"/>
              </a:ext>
            </a:extLst>
          </p:cNvPr>
          <p:cNvSpPr txBox="1"/>
          <p:nvPr/>
        </p:nvSpPr>
        <p:spPr>
          <a:xfrm>
            <a:off x="5983550" y="2894120"/>
            <a:ext cx="33044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right temporal brain tissue (FFPE)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B1DDD03-3836-4A97-ADAF-307ED0E7A201}"/>
              </a:ext>
            </a:extLst>
          </p:cNvPr>
          <p:cNvSpPr txBox="1"/>
          <p:nvPr/>
        </p:nvSpPr>
        <p:spPr>
          <a:xfrm>
            <a:off x="5951412" y="3900805"/>
            <a:ext cx="1733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Ph+ ALL (Globin)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5BE560C-F3A2-459C-9671-2D1E25A3EBAE}"/>
              </a:ext>
            </a:extLst>
          </p:cNvPr>
          <p:cNvSpPr txBox="1"/>
          <p:nvPr/>
        </p:nvSpPr>
        <p:spPr>
          <a:xfrm>
            <a:off x="5983550" y="4722824"/>
            <a:ext cx="1988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Ph like ALL (Globin)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36E5E38-FE56-4ADA-8532-F79D99A62E37}"/>
              </a:ext>
            </a:extLst>
          </p:cNvPr>
          <p:cNvSpPr txBox="1"/>
          <p:nvPr/>
        </p:nvSpPr>
        <p:spPr>
          <a:xfrm>
            <a:off x="6006700" y="5519141"/>
            <a:ext cx="21461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Salivary Gland (FFPE)</a:t>
            </a:r>
          </a:p>
        </p:txBody>
      </p:sp>
    </p:spTree>
    <p:extLst>
      <p:ext uri="{BB962C8B-B14F-4D97-AF65-F5344CB8AC3E}">
        <p14:creationId xmlns:p14="http://schemas.microsoft.com/office/powerpoint/2010/main" val="114183179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E80BF0CF-1E00-4041-93F3-EDEB156CEC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5856" y="1032925"/>
            <a:ext cx="4383212" cy="135464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6FF410A-B6D8-40BE-9A65-1DD991858E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762" y="1154102"/>
            <a:ext cx="5199604" cy="526794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1B7F1E7-378B-4E8D-8821-A414B6576B68}"/>
              </a:ext>
            </a:extLst>
          </p:cNvPr>
          <p:cNvSpPr txBox="1"/>
          <p:nvPr/>
        </p:nvSpPr>
        <p:spPr>
          <a:xfrm>
            <a:off x="5940139" y="4125964"/>
            <a:ext cx="600426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For expression the </a:t>
            </a:r>
            <a:r>
              <a:rPr lang="en-US" dirty="0" err="1"/>
              <a:t>kmeans</a:t>
            </a:r>
            <a:r>
              <a:rPr lang="en-US" dirty="0"/>
              <a:t> clustering shows input can be used until 12.5 ng of FFPE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Beyond 20% tumor content the data starts looking more like normal for expression (unlike fusion)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u="sng" dirty="0"/>
              <a:t>FFPE_3125-100ng-40%</a:t>
            </a:r>
            <a:r>
              <a:rPr lang="en-US" dirty="0"/>
              <a:t> tumor does not belong to native tumor or normal cluster; here we included 275 genes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Next we want to see what will happen when we include all expression gene; Exp data (TPM ) are in analysis pipeline now </a:t>
            </a:r>
          </a:p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E71F6B-4E00-41E1-8739-2371E4F12DAE}"/>
              </a:ext>
            </a:extLst>
          </p:cNvPr>
          <p:cNvSpPr txBox="1"/>
          <p:nvPr/>
        </p:nvSpPr>
        <p:spPr>
          <a:xfrm>
            <a:off x="461639" y="155074"/>
            <a:ext cx="114027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  <a:latin typeface="+mj-lt"/>
              </a:rPr>
              <a:t>Confirmation on the input range and tumor dilution based on tumor dilution 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09B7F6A-509F-46C7-A979-B1444202BA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4633084"/>
              </p:ext>
            </p:extLst>
          </p:nvPr>
        </p:nvGraphicFramePr>
        <p:xfrm>
          <a:off x="6535856" y="2494817"/>
          <a:ext cx="4812830" cy="1569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29428">
                  <a:extLst>
                    <a:ext uri="{9D8B030D-6E8A-4147-A177-3AD203B41FA5}">
                      <a16:colId xmlns:a16="http://schemas.microsoft.com/office/drawing/2014/main" val="3350947835"/>
                    </a:ext>
                  </a:extLst>
                </a:gridCol>
                <a:gridCol w="1686585">
                  <a:extLst>
                    <a:ext uri="{9D8B030D-6E8A-4147-A177-3AD203B41FA5}">
                      <a16:colId xmlns:a16="http://schemas.microsoft.com/office/drawing/2014/main" val="704722778"/>
                    </a:ext>
                  </a:extLst>
                </a:gridCol>
                <a:gridCol w="1396817">
                  <a:extLst>
                    <a:ext uri="{9D8B030D-6E8A-4147-A177-3AD203B41FA5}">
                      <a16:colId xmlns:a16="http://schemas.microsoft.com/office/drawing/2014/main" val="379442453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900" dirty="0">
                          <a:latin typeface="+mn-lt"/>
                        </a:rPr>
                        <a:t>Cluster1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latin typeface="+mn-lt"/>
                        </a:rPr>
                        <a:t>Cluster2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latin typeface="+mn-lt"/>
                        </a:rPr>
                        <a:t>Cluster3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841292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900" dirty="0">
                          <a:latin typeface="+mn-lt"/>
                        </a:rPr>
                        <a:t>FFPE_3125-100ng-40% tumor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>
                          <a:latin typeface="+mn-lt"/>
                        </a:rPr>
                        <a:t>FFPE_3125-N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>
                          <a:latin typeface="+mn-lt"/>
                        </a:rPr>
                        <a:t>FFPE_3125-100ng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00661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>
                          <a:latin typeface="+mn-lt"/>
                        </a:rPr>
                        <a:t>FFPE_3125-100ng-20% tumor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FFPE_3125-50ng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95277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>
                          <a:latin typeface="+mn-lt"/>
                        </a:rPr>
                        <a:t>FFPE_3125-100ng-10% tumor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FFPE_3125-25ng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53320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9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90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>
                          <a:latin typeface="+mn-lt"/>
                        </a:rPr>
                        <a:t>FFPE_3125-12.5ng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3929509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6F14E1E1-6A18-4D43-B747-28AA5864BFDA}"/>
              </a:ext>
            </a:extLst>
          </p:cNvPr>
          <p:cNvSpPr txBox="1"/>
          <p:nvPr/>
        </p:nvSpPr>
        <p:spPr>
          <a:xfrm>
            <a:off x="6427636" y="784770"/>
            <a:ext cx="2076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Cluster membership</a:t>
            </a:r>
          </a:p>
        </p:txBody>
      </p:sp>
    </p:spTree>
    <p:extLst>
      <p:ext uri="{BB962C8B-B14F-4D97-AF65-F5344CB8AC3E}">
        <p14:creationId xmlns:p14="http://schemas.microsoft.com/office/powerpoint/2010/main" val="316492752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7679D3F-EF5B-4A6D-989B-E445C15982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566" y="2565568"/>
            <a:ext cx="3928707" cy="41033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6FF410A-B6D8-40BE-9A65-1DD991858E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6120" y="2434233"/>
            <a:ext cx="4222837" cy="42783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D6EB713-1647-4003-9E44-1C67D1B7B6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036" y="1257470"/>
            <a:ext cx="4035237" cy="117676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80BF0CF-1E00-4041-93F3-EDEB156CEC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9657" y="1255210"/>
            <a:ext cx="4693912" cy="102334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00EFADF-4206-4C5B-AD63-56AC4F4C21C4}"/>
              </a:ext>
            </a:extLst>
          </p:cNvPr>
          <p:cNvSpPr txBox="1"/>
          <p:nvPr/>
        </p:nvSpPr>
        <p:spPr>
          <a:xfrm>
            <a:off x="241616" y="145429"/>
            <a:ext cx="117087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  <a:latin typeface="+mj-lt"/>
              </a:rPr>
              <a:t>Compromise in cluster quality between 2 vs 3 clusters using FFPE samples at 100,50,25,1.2 ng input and 80%,40% ,20% and 10% tumor purity 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23AD244-ABE1-4D72-8344-E6DDFC9CA74F}"/>
              </a:ext>
            </a:extLst>
          </p:cNvPr>
          <p:cNvSpPr/>
          <p:nvPr/>
        </p:nvSpPr>
        <p:spPr>
          <a:xfrm>
            <a:off x="597529" y="1911519"/>
            <a:ext cx="2082297" cy="60096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ACE5140-AC7B-406A-BB8C-5340979FFDA6}"/>
              </a:ext>
            </a:extLst>
          </p:cNvPr>
          <p:cNvSpPr/>
          <p:nvPr/>
        </p:nvSpPr>
        <p:spPr>
          <a:xfrm>
            <a:off x="5952344" y="1804336"/>
            <a:ext cx="2494539" cy="60096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39006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440CF29-201A-43ED-A395-155F5F92A8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224" y="2000723"/>
            <a:ext cx="5839690" cy="46545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2C8FCA1-87C9-45E1-AA79-F2E33B8983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746" y="969346"/>
            <a:ext cx="5125469" cy="773753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D93C19B9-1743-4735-B09A-B055B6FA5C8D}"/>
              </a:ext>
            </a:extLst>
          </p:cNvPr>
          <p:cNvSpPr/>
          <p:nvPr/>
        </p:nvSpPr>
        <p:spPr>
          <a:xfrm>
            <a:off x="1103450" y="2269156"/>
            <a:ext cx="554182" cy="58852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34C454E-C34F-407B-9C7F-507F2BDACC4D}"/>
              </a:ext>
            </a:extLst>
          </p:cNvPr>
          <p:cNvSpPr/>
          <p:nvPr/>
        </p:nvSpPr>
        <p:spPr>
          <a:xfrm>
            <a:off x="549268" y="2142301"/>
            <a:ext cx="554182" cy="58852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191C67B-AA45-4651-939A-FF66E7BC8B3E}"/>
              </a:ext>
            </a:extLst>
          </p:cNvPr>
          <p:cNvSpPr/>
          <p:nvPr/>
        </p:nvSpPr>
        <p:spPr>
          <a:xfrm>
            <a:off x="1173136" y="5748117"/>
            <a:ext cx="831271" cy="58852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C0A6C03-37A4-40F1-9440-8DB861553AE0}"/>
              </a:ext>
            </a:extLst>
          </p:cNvPr>
          <p:cNvSpPr/>
          <p:nvPr/>
        </p:nvSpPr>
        <p:spPr>
          <a:xfrm>
            <a:off x="5201070" y="3306120"/>
            <a:ext cx="748145" cy="58852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4F311BE-6875-4E98-9C62-DFD8665B8A81}"/>
              </a:ext>
            </a:extLst>
          </p:cNvPr>
          <p:cNvSpPr txBox="1"/>
          <p:nvPr/>
        </p:nvSpPr>
        <p:spPr>
          <a:xfrm>
            <a:off x="826359" y="5360836"/>
            <a:ext cx="8872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Salivary gland Solid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9AC04A-CA55-47EA-9DB6-87D4CCBCF4E6}"/>
              </a:ext>
            </a:extLst>
          </p:cNvPr>
          <p:cNvSpPr txBox="1"/>
          <p:nvPr/>
        </p:nvSpPr>
        <p:spPr>
          <a:xfrm>
            <a:off x="1713629" y="2241232"/>
            <a:ext cx="7954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BCR-ABL1</a:t>
            </a:r>
          </a:p>
          <a:p>
            <a:r>
              <a:rPr lang="en-US" sz="1200" dirty="0"/>
              <a:t>Ph+ ALL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6DACD9-CFC2-4626-B37C-321B2E0CEA0E}"/>
              </a:ext>
            </a:extLst>
          </p:cNvPr>
          <p:cNvSpPr txBox="1"/>
          <p:nvPr/>
        </p:nvSpPr>
        <p:spPr>
          <a:xfrm>
            <a:off x="90530" y="2755473"/>
            <a:ext cx="134844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CRLF2-P2R8y</a:t>
            </a:r>
          </a:p>
          <a:p>
            <a:r>
              <a:rPr lang="en-US" sz="1100" dirty="0"/>
              <a:t>Philadelphia like ALL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EA74102-65EF-4DCF-9FF1-C73DF4B13BD6}"/>
              </a:ext>
            </a:extLst>
          </p:cNvPr>
          <p:cNvGrpSpPr/>
          <p:nvPr/>
        </p:nvGrpSpPr>
        <p:grpSpPr>
          <a:xfrm>
            <a:off x="8233825" y="2857676"/>
            <a:ext cx="3568056" cy="3112771"/>
            <a:chOff x="493387" y="946481"/>
            <a:chExt cx="5011860" cy="4619670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8321FCB0-CE43-49BC-B218-50C4709A5BE5}"/>
                </a:ext>
              </a:extLst>
            </p:cNvPr>
            <p:cNvGrpSpPr/>
            <p:nvPr/>
          </p:nvGrpSpPr>
          <p:grpSpPr>
            <a:xfrm>
              <a:off x="493387" y="946481"/>
              <a:ext cx="5011860" cy="4619670"/>
              <a:chOff x="4692837" y="415090"/>
              <a:chExt cx="5011860" cy="4492690"/>
            </a:xfrm>
          </p:grpSpPr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A640BE8-75D9-4040-8CCF-F4884031BF92}"/>
                  </a:ext>
                </a:extLst>
              </p:cNvPr>
              <p:cNvSpPr txBox="1"/>
              <p:nvPr/>
            </p:nvSpPr>
            <p:spPr>
              <a:xfrm>
                <a:off x="4704191" y="3171772"/>
                <a:ext cx="1514252" cy="927883"/>
              </a:xfrm>
              <a:prstGeom prst="rect">
                <a:avLst/>
              </a:prstGeom>
              <a:noFill/>
              <a:ln>
                <a:solidFill>
                  <a:schemeClr val="accent1">
                    <a:shade val="5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350" dirty="0">
                    <a:solidFill>
                      <a:srgbClr val="0070C0"/>
                    </a:solidFill>
                  </a:rPr>
                  <a:t>Fusion</a:t>
                </a:r>
              </a:p>
              <a:p>
                <a:pPr algn="just"/>
                <a:r>
                  <a:rPr lang="en-US" sz="900" dirty="0">
                    <a:solidFill>
                      <a:srgbClr val="0070C0"/>
                    </a:solidFill>
                  </a:rPr>
                  <a:t>CRLF2, ABL1/2,CSFR1,PDGFR A/B,EPOR,JAK2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9A5E1FD-58AC-43BF-9737-E3216D0EA259}"/>
                  </a:ext>
                </a:extLst>
              </p:cNvPr>
              <p:cNvSpPr txBox="1"/>
              <p:nvPr/>
            </p:nvSpPr>
            <p:spPr>
              <a:xfrm>
                <a:off x="5775895" y="415090"/>
                <a:ext cx="571096" cy="3891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50" dirty="0">
                    <a:solidFill>
                      <a:srgbClr val="0070C0"/>
                    </a:solidFill>
                  </a:rPr>
                  <a:t>ALL</a:t>
                </a:r>
              </a:p>
            </p:txBody>
          </p: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38772611-70BA-4857-AA62-2DE9EADB0E4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29689" y="750618"/>
                <a:ext cx="1" cy="23434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Diamond 21">
                <a:extLst>
                  <a:ext uri="{FF2B5EF4-FFF2-40B4-BE49-F238E27FC236}">
                    <a16:creationId xmlns:a16="http://schemas.microsoft.com/office/drawing/2014/main" id="{4F8D4346-21FD-456F-881D-2958848356FE}"/>
                  </a:ext>
                </a:extLst>
              </p:cNvPr>
              <p:cNvSpPr/>
              <p:nvPr/>
            </p:nvSpPr>
            <p:spPr>
              <a:xfrm>
                <a:off x="5496217" y="993688"/>
                <a:ext cx="1078657" cy="875009"/>
              </a:xfrm>
              <a:prstGeom prst="diamond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srgbClr val="0070C0"/>
                  </a:solidFill>
                </a:endParaRP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0B3C1C5-8B45-411E-BAC3-8EEB1EE911C6}"/>
                  </a:ext>
                </a:extLst>
              </p:cNvPr>
              <p:cNvSpPr txBox="1"/>
              <p:nvPr/>
            </p:nvSpPr>
            <p:spPr>
              <a:xfrm>
                <a:off x="5545773" y="1276870"/>
                <a:ext cx="1047724" cy="3292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50" dirty="0">
                    <a:solidFill>
                      <a:srgbClr val="0070C0"/>
                    </a:solidFill>
                  </a:rPr>
                  <a:t>BCR-ABL1?</a:t>
                </a:r>
              </a:p>
            </p:txBody>
          </p: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434C730F-1675-411D-AD5B-53001B30C615}"/>
                  </a:ext>
                </a:extLst>
              </p:cNvPr>
              <p:cNvCxnSpPr>
                <a:cxnSpLocks/>
                <a:stCxn id="22" idx="3"/>
              </p:cNvCxnSpPr>
              <p:nvPr/>
            </p:nvCxnSpPr>
            <p:spPr>
              <a:xfrm flipV="1">
                <a:off x="6574874" y="1421655"/>
                <a:ext cx="386077" cy="953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8B18D696-EA4B-4A52-960B-1C762E83DAB1}"/>
                  </a:ext>
                </a:extLst>
              </p:cNvPr>
              <p:cNvSpPr/>
              <p:nvPr/>
            </p:nvSpPr>
            <p:spPr>
              <a:xfrm>
                <a:off x="6972773" y="1239596"/>
                <a:ext cx="485518" cy="33638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srgbClr val="0070C0"/>
                  </a:solidFill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799584F-4D01-4DF9-94CC-A02F39B0B873}"/>
                  </a:ext>
                </a:extLst>
              </p:cNvPr>
              <p:cNvSpPr txBox="1"/>
              <p:nvPr/>
            </p:nvSpPr>
            <p:spPr>
              <a:xfrm>
                <a:off x="6984595" y="1236989"/>
                <a:ext cx="548100" cy="3891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50" dirty="0">
                    <a:solidFill>
                      <a:srgbClr val="0070C0"/>
                    </a:solidFill>
                  </a:rPr>
                  <a:t>Yes</a:t>
                </a:r>
              </a:p>
            </p:txBody>
          </p: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83A6F98B-E9F8-4208-8F46-75A0B50416F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29690" y="1850888"/>
                <a:ext cx="0" cy="28872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412A99B9-A511-4764-B6D2-3F88070968AA}"/>
                  </a:ext>
                </a:extLst>
              </p:cNvPr>
              <p:cNvSpPr/>
              <p:nvPr/>
            </p:nvSpPr>
            <p:spPr>
              <a:xfrm>
                <a:off x="5826619" y="2139613"/>
                <a:ext cx="486031" cy="36933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srgbClr val="0070C0"/>
                  </a:solidFill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F6E8E82-4C6C-4FF1-8E63-64656FDCDCD2}"/>
                  </a:ext>
                </a:extLst>
              </p:cNvPr>
              <p:cNvSpPr txBox="1"/>
              <p:nvPr/>
            </p:nvSpPr>
            <p:spPr>
              <a:xfrm>
                <a:off x="5826619" y="2148085"/>
                <a:ext cx="549723" cy="3891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50" dirty="0">
                    <a:solidFill>
                      <a:srgbClr val="0070C0"/>
                    </a:solidFill>
                  </a:rPr>
                  <a:t>NO</a:t>
                </a:r>
              </a:p>
            </p:txBody>
          </p: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08B4F9A4-A544-4685-974A-9D438D96874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71149" y="2511456"/>
                <a:ext cx="864663" cy="37672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3F2C3556-C968-4BF8-95BF-A2C93F86F228}"/>
                  </a:ext>
                </a:extLst>
              </p:cNvPr>
              <p:cNvSpPr txBox="1"/>
              <p:nvPr/>
            </p:nvSpPr>
            <p:spPr>
              <a:xfrm>
                <a:off x="6857659" y="2888659"/>
                <a:ext cx="1028601" cy="718360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rgbClr val="0070C0"/>
                    </a:solidFill>
                  </a:rPr>
                  <a:t>GEF </a:t>
                </a:r>
                <a:r>
                  <a:rPr lang="en-US" sz="900" dirty="0">
                    <a:solidFill>
                      <a:srgbClr val="0070C0"/>
                    </a:solidFill>
                  </a:rPr>
                  <a:t>(CRLF2 is major)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6A4EBC3-52A4-4823-B85F-C6E2C1E38D90}"/>
                  </a:ext>
                </a:extLst>
              </p:cNvPr>
              <p:cNvSpPr txBox="1"/>
              <p:nvPr/>
            </p:nvSpPr>
            <p:spPr>
              <a:xfrm>
                <a:off x="6572623" y="3740445"/>
                <a:ext cx="3132074" cy="11673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dirty="0">
                    <a:solidFill>
                      <a:srgbClr val="0070C0"/>
                    </a:solidFill>
                  </a:rPr>
                  <a:t>The OE can cause by:</a:t>
                </a:r>
              </a:p>
              <a:p>
                <a:pPr marL="214313" indent="-214313">
                  <a:buFont typeface="Arial" panose="020B0604020202020204" pitchFamily="34" charset="0"/>
                  <a:buChar char="•"/>
                </a:pPr>
                <a:r>
                  <a:rPr lang="en-US" sz="1050" dirty="0">
                    <a:solidFill>
                      <a:srgbClr val="0070C0"/>
                    </a:solidFill>
                  </a:rPr>
                  <a:t>Mutation for IKZF1 for CRLF2 </a:t>
                </a:r>
              </a:p>
              <a:p>
                <a:pPr marL="214313" indent="-214313">
                  <a:buFont typeface="Arial" panose="020B0604020202020204" pitchFamily="34" charset="0"/>
                  <a:buChar char="•"/>
                </a:pPr>
                <a:r>
                  <a:rPr lang="en-US" sz="1050" dirty="0">
                    <a:solidFill>
                      <a:srgbClr val="0070C0"/>
                    </a:solidFill>
                  </a:rPr>
                  <a:t>JAK Mutation (JAK2R683)</a:t>
                </a:r>
              </a:p>
              <a:p>
                <a:pPr marL="214313" indent="-214313">
                  <a:buFont typeface="Arial" panose="020B0604020202020204" pitchFamily="34" charset="0"/>
                  <a:buChar char="•"/>
                </a:pPr>
                <a:r>
                  <a:rPr lang="en-US" sz="1050" dirty="0">
                    <a:solidFill>
                      <a:srgbClr val="0070C0"/>
                    </a:solidFill>
                  </a:rPr>
                  <a:t>IL-7 receptor alpha chain</a:t>
                </a:r>
              </a:p>
              <a:p>
                <a:r>
                  <a:rPr lang="en-US" sz="1050" dirty="0">
                    <a:solidFill>
                      <a:srgbClr val="0070C0"/>
                    </a:solidFill>
                  </a:rPr>
                  <a:t>        </a:t>
                </a:r>
                <a:r>
                  <a:rPr lang="en-US" sz="1050" i="1" dirty="0">
                    <a:solidFill>
                      <a:srgbClr val="0070C0"/>
                    </a:solidFill>
                  </a:rPr>
                  <a:t>(IL7RA) </a:t>
                </a:r>
                <a:endParaRPr lang="en-US" sz="1050" dirty="0">
                  <a:solidFill>
                    <a:srgbClr val="0070C0"/>
                  </a:solidFill>
                </a:endParaRP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7F9C568-42C3-41F0-B5D7-778022349447}"/>
                  </a:ext>
                </a:extLst>
              </p:cNvPr>
              <p:cNvSpPr txBox="1"/>
              <p:nvPr/>
            </p:nvSpPr>
            <p:spPr>
              <a:xfrm>
                <a:off x="4692837" y="2485675"/>
                <a:ext cx="984430" cy="5330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dirty="0">
                    <a:solidFill>
                      <a:srgbClr val="0070C0"/>
                    </a:solidFill>
                  </a:rPr>
                  <a:t>Poor prognosis</a:t>
                </a:r>
              </a:p>
            </p:txBody>
          </p: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2F344C13-3C75-4D83-83D6-F4D98853DEB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536386" y="2524373"/>
                <a:ext cx="534762" cy="39281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3B86E0D-0479-4F4E-8210-559D333F12F2}"/>
                  </a:ext>
                </a:extLst>
              </p:cNvPr>
              <p:cNvSpPr txBox="1"/>
              <p:nvPr/>
            </p:nvSpPr>
            <p:spPr>
              <a:xfrm>
                <a:off x="6883178" y="2602734"/>
                <a:ext cx="1357263" cy="2993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dirty="0">
                    <a:solidFill>
                      <a:srgbClr val="0070C0"/>
                    </a:solidFill>
                  </a:rPr>
                  <a:t>Poor prognosis</a:t>
                </a:r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14C5DC3-C0B4-4588-96AD-077872264171}"/>
                </a:ext>
              </a:extLst>
            </p:cNvPr>
            <p:cNvSpPr txBox="1"/>
            <p:nvPr/>
          </p:nvSpPr>
          <p:spPr>
            <a:xfrm>
              <a:off x="2487720" y="2156881"/>
              <a:ext cx="2274555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dirty="0">
                  <a:solidFill>
                    <a:srgbClr val="0070C0"/>
                  </a:solidFill>
                </a:rPr>
                <a:t>Ph+ (t(9;22)(q34;q11)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8C12C2C-C7D9-4D18-979E-AC0B7D155F5E}"/>
                </a:ext>
              </a:extLst>
            </p:cNvPr>
            <p:cNvSpPr txBox="1"/>
            <p:nvPr/>
          </p:nvSpPr>
          <p:spPr>
            <a:xfrm>
              <a:off x="2089727" y="2746731"/>
              <a:ext cx="858612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dirty="0">
                  <a:solidFill>
                    <a:srgbClr val="0070C0"/>
                  </a:solidFill>
                </a:rPr>
                <a:t>Ph like</a:t>
              </a:r>
            </a:p>
          </p:txBody>
        </p:sp>
      </p:grp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9E9304C5-3D5C-479B-9702-160DFCABA0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660722"/>
              </p:ext>
            </p:extLst>
          </p:nvPr>
        </p:nvGraphicFramePr>
        <p:xfrm>
          <a:off x="6457225" y="707512"/>
          <a:ext cx="4946010" cy="184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6367">
                  <a:extLst>
                    <a:ext uri="{9D8B030D-6E8A-4147-A177-3AD203B41FA5}">
                      <a16:colId xmlns:a16="http://schemas.microsoft.com/office/drawing/2014/main" val="3350947835"/>
                    </a:ext>
                  </a:extLst>
                </a:gridCol>
                <a:gridCol w="896645">
                  <a:extLst>
                    <a:ext uri="{9D8B030D-6E8A-4147-A177-3AD203B41FA5}">
                      <a16:colId xmlns:a16="http://schemas.microsoft.com/office/drawing/2014/main" val="704722778"/>
                    </a:ext>
                  </a:extLst>
                </a:gridCol>
                <a:gridCol w="1020932">
                  <a:extLst>
                    <a:ext uri="{9D8B030D-6E8A-4147-A177-3AD203B41FA5}">
                      <a16:colId xmlns:a16="http://schemas.microsoft.com/office/drawing/2014/main" val="3794424533"/>
                    </a:ext>
                  </a:extLst>
                </a:gridCol>
                <a:gridCol w="1020932">
                  <a:extLst>
                    <a:ext uri="{9D8B030D-6E8A-4147-A177-3AD203B41FA5}">
                      <a16:colId xmlns:a16="http://schemas.microsoft.com/office/drawing/2014/main" val="1630441038"/>
                    </a:ext>
                  </a:extLst>
                </a:gridCol>
                <a:gridCol w="861134">
                  <a:extLst>
                    <a:ext uri="{9D8B030D-6E8A-4147-A177-3AD203B41FA5}">
                      <a16:colId xmlns:a16="http://schemas.microsoft.com/office/drawing/2014/main" val="31236439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900" dirty="0">
                          <a:latin typeface="+mn-lt"/>
                        </a:rPr>
                        <a:t>Cluster1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latin typeface="+mn-lt"/>
                        </a:rPr>
                        <a:t>Cluster2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latin typeface="+mn-lt"/>
                        </a:rPr>
                        <a:t>Cluster3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latin typeface="+mn-lt"/>
                        </a:rPr>
                        <a:t>Cluster4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latin typeface="+mn-lt"/>
                        </a:rPr>
                        <a:t>Cluster5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841292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900" dirty="0">
                          <a:latin typeface="+mn-lt"/>
                        </a:rPr>
                        <a:t>FFPE_5543-100ng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latin typeface="+mn-lt"/>
                        </a:rPr>
                        <a:t>JEA.020-100ng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latin typeface="+mn-lt"/>
                        </a:rPr>
                        <a:t>FFPE_3125-12.5ng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>
                          <a:latin typeface="+mn-lt"/>
                        </a:rPr>
                        <a:t>FFPE_3125-100ng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latin typeface="+mn-lt"/>
                        </a:rPr>
                        <a:t>JEA.021-100ng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00661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FFPE_5543-50ng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JEA.020-50ng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9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FFPE_3125-50ng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JEA.021-50ng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95277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FFPE_5543-25ng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JEA.020-25ng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9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FFPE_3125-25ng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JEA.021-25ng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53320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FFPE_5543-12.5ng</a:t>
                      </a:r>
                    </a:p>
                    <a:p>
                      <a:endParaRPr lang="en-US" sz="9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90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90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9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3929509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B1B6757D-0667-459F-99D0-80CE367BB7A8}"/>
              </a:ext>
            </a:extLst>
          </p:cNvPr>
          <p:cNvSpPr txBox="1"/>
          <p:nvPr/>
        </p:nvSpPr>
        <p:spPr>
          <a:xfrm>
            <a:off x="632498" y="648244"/>
            <a:ext cx="2076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Cluster membership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BD9FBF9-4687-4A68-8158-4F35CB747F08}"/>
              </a:ext>
            </a:extLst>
          </p:cNvPr>
          <p:cNvSpPr txBox="1"/>
          <p:nvPr/>
        </p:nvSpPr>
        <p:spPr>
          <a:xfrm>
            <a:off x="6457225" y="2784139"/>
            <a:ext cx="1986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Clinical Importance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5D9213-1C66-442F-8899-3B529B21105C}"/>
              </a:ext>
            </a:extLst>
          </p:cNvPr>
          <p:cNvSpPr txBox="1"/>
          <p:nvPr/>
        </p:nvSpPr>
        <p:spPr>
          <a:xfrm>
            <a:off x="72139" y="41112"/>
            <a:ext cx="122089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  <a:latin typeface="+mj-lt"/>
              </a:rPr>
              <a:t>Input range for subtyping for different FFPE samples and Heme (Ph+ or Ph like ALL)</a:t>
            </a:r>
          </a:p>
        </p:txBody>
      </p: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0975817D-558A-413C-B7C5-2108D2446DAA}"/>
              </a:ext>
            </a:extLst>
          </p:cNvPr>
          <p:cNvSpPr/>
          <p:nvPr/>
        </p:nvSpPr>
        <p:spPr>
          <a:xfrm>
            <a:off x="5949215" y="1083076"/>
            <a:ext cx="227416" cy="4199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E75A405-13E7-4DB9-AF64-27C5C47989DB}"/>
              </a:ext>
            </a:extLst>
          </p:cNvPr>
          <p:cNvSpPr/>
          <p:nvPr/>
        </p:nvSpPr>
        <p:spPr>
          <a:xfrm>
            <a:off x="4335818" y="2899138"/>
            <a:ext cx="105331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242424"/>
                </a:solidFill>
                <a:latin typeface="Segoe UI" panose="020B0502040204020203" pitchFamily="34" charset="0"/>
              </a:rPr>
              <a:t>right temporal brain tissue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32802359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1DF822F-16D0-4E12-BB11-2E32B48B0F8F}"/>
              </a:ext>
            </a:extLst>
          </p:cNvPr>
          <p:cNvSpPr txBox="1"/>
          <p:nvPr/>
        </p:nvSpPr>
        <p:spPr>
          <a:xfrm>
            <a:off x="432024" y="1124449"/>
            <a:ext cx="1054965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Observation: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Steady performance until 25 ng of input for FFPE and Globin samples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Minimum amount of reads required is 40M from 100 ng to 25 ng input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Initial Run-to-run performance is robust (need to more samples and run)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In-house pipeline is more specific with built-in QC metrics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DFCEB2-F86B-4649-B027-46DDB2E598F1}"/>
              </a:ext>
            </a:extLst>
          </p:cNvPr>
          <p:cNvSpPr txBox="1"/>
          <p:nvPr/>
        </p:nvSpPr>
        <p:spPr>
          <a:xfrm>
            <a:off x="4367814" y="486212"/>
            <a:ext cx="11400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  <a:latin typeface="+mj-lt"/>
              </a:rPr>
              <a:t>Fusion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3401BF-B5F7-4073-B576-4B7FC9CB9857}"/>
              </a:ext>
            </a:extLst>
          </p:cNvPr>
          <p:cNvSpPr txBox="1"/>
          <p:nvPr/>
        </p:nvSpPr>
        <p:spPr>
          <a:xfrm>
            <a:off x="4190260" y="2993792"/>
            <a:ext cx="17231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  <a:latin typeface="+mj-lt"/>
              </a:rPr>
              <a:t>Expression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BB58F4-F1BC-414D-AC9A-9E93F2A4D089}"/>
              </a:ext>
            </a:extLst>
          </p:cNvPr>
          <p:cNvSpPr txBox="1"/>
          <p:nvPr/>
        </p:nvSpPr>
        <p:spPr>
          <a:xfrm>
            <a:off x="328472" y="3425227"/>
            <a:ext cx="1176291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Observations: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Correlation coefficient is very high in both FFPE and HEME samples from 100 ng, 50 ng and 25 ng showing linearity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Ribosomal-RNA and Globin depletion is effective and needed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Evaluated Hierarchical clustering, heatmap clustering to find lowest input to be 12.5 ng for FFPE and 25 ng for Globin</a:t>
            </a:r>
          </a:p>
          <a:p>
            <a:r>
              <a:rPr lang="en-US" dirty="0"/>
              <a:t>    (did not test 12.5 ng) and tumor dilution to 20% and above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Successfully grouped the Prostate cancer, salivary gland, Ph+ and Ph like ALL using the genes from 297 panel as POC for the chemistry (this saved time for pipeline)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More data is coming for full exome to explore for all other genes (in thousands)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88E1C93-8E35-42F5-9BE0-B86D9ECC713D}"/>
              </a:ext>
            </a:extLst>
          </p:cNvPr>
          <p:cNvSpPr txBox="1"/>
          <p:nvPr/>
        </p:nvSpPr>
        <p:spPr>
          <a:xfrm>
            <a:off x="328472" y="116880"/>
            <a:ext cx="15729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  <a:latin typeface="+mj-lt"/>
              </a:rPr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426582052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AEA95AC-2FF7-4207-B8BD-60A03C37E1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966" y="1020931"/>
            <a:ext cx="5081283" cy="4674092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06B0072F-3C51-48A2-85ED-EF90117A29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671458"/>
              </p:ext>
            </p:extLst>
          </p:nvPr>
        </p:nvGraphicFramePr>
        <p:xfrm>
          <a:off x="5585249" y="1096738"/>
          <a:ext cx="5823750" cy="508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10913">
                  <a:extLst>
                    <a:ext uri="{9D8B030D-6E8A-4147-A177-3AD203B41FA5}">
                      <a16:colId xmlns:a16="http://schemas.microsoft.com/office/drawing/2014/main" val="3357711638"/>
                    </a:ext>
                  </a:extLst>
                </a:gridCol>
                <a:gridCol w="2312837">
                  <a:extLst>
                    <a:ext uri="{9D8B030D-6E8A-4147-A177-3AD203B41FA5}">
                      <a16:colId xmlns:a16="http://schemas.microsoft.com/office/drawing/2014/main" val="28472643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+mn-lt"/>
                        </a:rPr>
                        <a:t>Sample Type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Wide variety  including globin rich blood </a:t>
                      </a:r>
                      <a:r>
                        <a:rPr kumimoji="0" lang="en-US" sz="12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sample_</a:t>
                      </a:r>
                      <a:r>
                        <a:rPr kumimoji="0" lang="en-US" sz="12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Not</a:t>
                      </a: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part of Kit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95916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+mn-lt"/>
                        </a:rPr>
                        <a:t>FFPE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  <a:latin typeface="+mn-lt"/>
                        </a:rPr>
                        <a:t>Yes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53172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+mn-lt"/>
                        </a:rPr>
                        <a:t>UMI included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No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867657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+mn-lt"/>
                        </a:rPr>
                        <a:t>Sample Input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latin typeface="+mn-lt"/>
                        </a:rPr>
                        <a:t>1-1000 ng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10 ng min for FFPE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63082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+mn-lt"/>
                        </a:rPr>
                        <a:t>Runtime (Total)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7 </a:t>
                      </a:r>
                      <a:r>
                        <a:rPr kumimoji="0" lang="en-US" sz="12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hr</a:t>
                      </a: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43431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+mn-lt"/>
                        </a:rPr>
                        <a:t>Hands 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  <a:latin typeface="+mn-lt"/>
                        </a:rPr>
                        <a:t>&lt;3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78010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+mn-lt"/>
                        </a:rPr>
                        <a:t>Stranded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  <a:latin typeface="+mn-lt"/>
                        </a:rPr>
                        <a:t>Yes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38516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+mn-lt"/>
                        </a:rPr>
                        <a:t>Human cytoplasmic  rRNA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Not part of Kit_</a:t>
                      </a:r>
                    </a:p>
                    <a:p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Different vendor</a:t>
                      </a:r>
                      <a:endParaRPr lang="en-US" sz="12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91795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+mn-lt"/>
                        </a:rPr>
                        <a:t>Mitochondria rRNA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Not part of </a:t>
                      </a:r>
                      <a:r>
                        <a:rPr kumimoji="0" lang="en-US" sz="12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Kit_Different</a:t>
                      </a: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vendor</a:t>
                      </a: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32594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+mn-lt"/>
                        </a:rPr>
                        <a:t>Human beta globin transcripts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Not part of Kit: Different vendor</a:t>
                      </a: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445606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+mn-lt"/>
                        </a:rPr>
                        <a:t>Automation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Capable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74488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+mn-lt"/>
                        </a:rPr>
                        <a:t>Analysis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Included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75631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+mn-lt"/>
                        </a:rPr>
                        <a:t>COGs (excluding sequencing)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About $100 per sample or less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75276591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51DE36F0-B366-4382-B48C-4B510EF1B085}"/>
              </a:ext>
            </a:extLst>
          </p:cNvPr>
          <p:cNvSpPr txBox="1"/>
          <p:nvPr/>
        </p:nvSpPr>
        <p:spPr>
          <a:xfrm>
            <a:off x="403935" y="277606"/>
            <a:ext cx="32413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  <a:latin typeface="+mj-lt"/>
              </a:rPr>
              <a:t>Takara: Under testing</a:t>
            </a:r>
          </a:p>
        </p:txBody>
      </p:sp>
    </p:spTree>
    <p:extLst>
      <p:ext uri="{BB962C8B-B14F-4D97-AF65-F5344CB8AC3E}">
        <p14:creationId xmlns:p14="http://schemas.microsoft.com/office/powerpoint/2010/main" val="315476042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B5D3868-6F20-4BB7-BD5E-BF1E6F581FC4}"/>
              </a:ext>
            </a:extLst>
          </p:cNvPr>
          <p:cNvSpPr txBox="1"/>
          <p:nvPr/>
        </p:nvSpPr>
        <p:spPr>
          <a:xfrm>
            <a:off x="1438183" y="1526959"/>
            <a:ext cx="67513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Initial data looks run Q30 is about 75% and passing filter is also low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Gets lot of fusion from their pipeline , we miss some known fusion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Need to test more samples in Takara</a:t>
            </a:r>
          </a:p>
        </p:txBody>
      </p:sp>
    </p:spTree>
    <p:extLst>
      <p:ext uri="{BB962C8B-B14F-4D97-AF65-F5344CB8AC3E}">
        <p14:creationId xmlns:p14="http://schemas.microsoft.com/office/powerpoint/2010/main" val="231319998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F5EFE80-72F1-4F82-8D55-E9B8C5BD9F0B}"/>
              </a:ext>
            </a:extLst>
          </p:cNvPr>
          <p:cNvSpPr txBox="1"/>
          <p:nvPr/>
        </p:nvSpPr>
        <p:spPr>
          <a:xfrm>
            <a:off x="941033" y="1447060"/>
            <a:ext cx="99940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Thank you everyone in WES and WTS team</a:t>
            </a:r>
          </a:p>
        </p:txBody>
      </p:sp>
    </p:spTree>
    <p:extLst>
      <p:ext uri="{BB962C8B-B14F-4D97-AF65-F5344CB8AC3E}">
        <p14:creationId xmlns:p14="http://schemas.microsoft.com/office/powerpoint/2010/main" val="333288885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7ABC1F-41AA-4F27-A360-FA33F3DAFF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D545C9-A565-4947-8783-30FA54305E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Bk Up</a:t>
            </a:r>
          </a:p>
        </p:txBody>
      </p:sp>
    </p:spTree>
    <p:extLst>
      <p:ext uri="{BB962C8B-B14F-4D97-AF65-F5344CB8AC3E}">
        <p14:creationId xmlns:p14="http://schemas.microsoft.com/office/powerpoint/2010/main" val="23003921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8861832-A1FD-4620-B3DF-C89C3BD3F7E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105482" y="1894949"/>
          <a:ext cx="2562315" cy="4177296"/>
        </p:xfrm>
        <a:graphic>
          <a:graphicData uri="http://schemas.openxmlformats.org/drawingml/2006/table">
            <a:tbl>
              <a:tblPr/>
              <a:tblGrid>
                <a:gridCol w="1245140">
                  <a:extLst>
                    <a:ext uri="{9D8B030D-6E8A-4147-A177-3AD203B41FA5}">
                      <a16:colId xmlns:a16="http://schemas.microsoft.com/office/drawing/2014/main" val="1419558299"/>
                    </a:ext>
                  </a:extLst>
                </a:gridCol>
                <a:gridCol w="1317175">
                  <a:extLst>
                    <a:ext uri="{9D8B030D-6E8A-4147-A177-3AD203B41FA5}">
                      <a16:colId xmlns:a16="http://schemas.microsoft.com/office/drawing/2014/main" val="3712609283"/>
                    </a:ext>
                  </a:extLst>
                </a:gridCol>
              </a:tblGrid>
              <a:tr h="174054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BCR-ABL up-regulated</a:t>
                      </a:r>
                    </a:p>
                  </a:txBody>
                  <a:tcPr marL="8703" marR="8703" marT="87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BCR-ABL down-regulated</a:t>
                      </a:r>
                    </a:p>
                  </a:txBody>
                  <a:tcPr marL="8703" marR="8703" marT="870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39033741"/>
                  </a:ext>
                </a:extLst>
              </a:tr>
              <a:tr h="174054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Gene</a:t>
                      </a:r>
                    </a:p>
                  </a:txBody>
                  <a:tcPr marL="8703" marR="8703" marT="87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Gene</a:t>
                      </a:r>
                    </a:p>
                  </a:txBody>
                  <a:tcPr marL="8703" marR="8703" marT="87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14881454"/>
                  </a:ext>
                </a:extLst>
              </a:tr>
              <a:tr h="174054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TBXA2R</a:t>
                      </a:r>
                    </a:p>
                  </a:txBody>
                  <a:tcPr marL="8703" marR="8703" marT="87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BACH2</a:t>
                      </a:r>
                    </a:p>
                  </a:txBody>
                  <a:tcPr marL="8703" marR="8703" marT="87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6853872"/>
                  </a:ext>
                </a:extLst>
              </a:tr>
              <a:tr h="17405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9C0006"/>
                          </a:solidFill>
                          <a:effectLst/>
                          <a:latin typeface="Calibri" panose="020F0502020204030204" pitchFamily="34" charset="0"/>
                        </a:rPr>
                        <a:t>ABL1</a:t>
                      </a:r>
                    </a:p>
                  </a:txBody>
                  <a:tcPr marL="8703" marR="8703" marT="87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CSF2RB</a:t>
                      </a:r>
                    </a:p>
                  </a:txBody>
                  <a:tcPr marL="8703" marR="8703" marT="87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163594"/>
                  </a:ext>
                </a:extLst>
              </a:tr>
              <a:tr h="17405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AGPS</a:t>
                      </a:r>
                    </a:p>
                  </a:txBody>
                  <a:tcPr marL="8703" marR="8703" marT="87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CYP46A1</a:t>
                      </a:r>
                    </a:p>
                  </a:txBody>
                  <a:tcPr marL="8703" marR="8703" marT="87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5111496"/>
                  </a:ext>
                </a:extLst>
              </a:tr>
              <a:tr h="17405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CA6</a:t>
                      </a:r>
                    </a:p>
                  </a:txBody>
                  <a:tcPr marL="8703" marR="8703" marT="87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IRS1</a:t>
                      </a:r>
                    </a:p>
                  </a:txBody>
                  <a:tcPr marL="8703" marR="8703" marT="87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57082091"/>
                  </a:ext>
                </a:extLst>
              </a:tr>
              <a:tr h="17405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CD97</a:t>
                      </a:r>
                    </a:p>
                  </a:txBody>
                  <a:tcPr marL="8703" marR="8703" marT="87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KIAA0922</a:t>
                      </a:r>
                    </a:p>
                  </a:txBody>
                  <a:tcPr marL="8703" marR="8703" marT="87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6515954"/>
                  </a:ext>
                </a:extLst>
              </a:tr>
              <a:tr h="17405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CD99</a:t>
                      </a:r>
                    </a:p>
                  </a:txBody>
                  <a:tcPr marL="8703" marR="8703" marT="87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LY9</a:t>
                      </a:r>
                    </a:p>
                  </a:txBody>
                  <a:tcPr marL="8703" marR="8703" marT="87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1736849"/>
                  </a:ext>
                </a:extLst>
              </a:tr>
              <a:tr h="17405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CNN3</a:t>
                      </a:r>
                    </a:p>
                  </a:txBody>
                  <a:tcPr marL="8703" marR="8703" marT="87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PHYH</a:t>
                      </a:r>
                    </a:p>
                  </a:txBody>
                  <a:tcPr marL="8703" marR="8703" marT="87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77996643"/>
                  </a:ext>
                </a:extLst>
              </a:tr>
              <a:tr h="17405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DCTN4</a:t>
                      </a:r>
                    </a:p>
                  </a:txBody>
                  <a:tcPr marL="8703" marR="8703" marT="87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WWC3</a:t>
                      </a:r>
                    </a:p>
                  </a:txBody>
                  <a:tcPr marL="8703" marR="8703" marT="87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46772271"/>
                  </a:ext>
                </a:extLst>
              </a:tr>
              <a:tr h="17405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GIMAP6</a:t>
                      </a:r>
                    </a:p>
                  </a:txBody>
                  <a:tcPr marL="8703" marR="8703" marT="87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03" marR="8703" marT="87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7615521"/>
                  </a:ext>
                </a:extLst>
              </a:tr>
              <a:tr h="17405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GYPC</a:t>
                      </a:r>
                    </a:p>
                  </a:txBody>
                  <a:tcPr marL="8703" marR="8703" marT="87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03" marR="8703" marT="87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05071034"/>
                  </a:ext>
                </a:extLst>
              </a:tr>
              <a:tr h="17405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HIVEP2</a:t>
                      </a:r>
                    </a:p>
                  </a:txBody>
                  <a:tcPr marL="8703" marR="8703" marT="87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03" marR="8703" marT="87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0842137"/>
                  </a:ext>
                </a:extLst>
              </a:tr>
              <a:tr h="17405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IFITM1</a:t>
                      </a:r>
                    </a:p>
                  </a:txBody>
                  <a:tcPr marL="8703" marR="8703" marT="87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03" marR="8703" marT="87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10947533"/>
                  </a:ext>
                </a:extLst>
              </a:tr>
              <a:tr h="17405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IFITM3</a:t>
                      </a:r>
                    </a:p>
                  </a:txBody>
                  <a:tcPr marL="8703" marR="8703" marT="87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03" marR="8703" marT="87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2613901"/>
                  </a:ext>
                </a:extLst>
              </a:tr>
              <a:tr h="17405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IGJ</a:t>
                      </a:r>
                    </a:p>
                  </a:txBody>
                  <a:tcPr marL="8703" marR="8703" marT="87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03" marR="8703" marT="87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59545146"/>
                  </a:ext>
                </a:extLst>
              </a:tr>
              <a:tr h="17405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IL2RA</a:t>
                      </a:r>
                    </a:p>
                  </a:txBody>
                  <a:tcPr marL="8703" marR="8703" marT="87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03" marR="8703" marT="87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64799618"/>
                  </a:ext>
                </a:extLst>
              </a:tr>
              <a:tr h="17405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LIMD1</a:t>
                      </a:r>
                    </a:p>
                  </a:txBody>
                  <a:tcPr marL="8703" marR="8703" marT="87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03" marR="8703" marT="87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9448785"/>
                  </a:ext>
                </a:extLst>
              </a:tr>
              <a:tr h="17405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MMP28</a:t>
                      </a:r>
                    </a:p>
                  </a:txBody>
                  <a:tcPr marL="8703" marR="8703" marT="87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03" marR="8703" marT="87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73409636"/>
                  </a:ext>
                </a:extLst>
              </a:tr>
              <a:tr h="17405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MUC4</a:t>
                      </a:r>
                    </a:p>
                  </a:txBody>
                  <a:tcPr marL="8703" marR="8703" marT="87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03" marR="8703" marT="87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9008242"/>
                  </a:ext>
                </a:extLst>
              </a:tr>
              <a:tr h="17405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PON2</a:t>
                      </a:r>
                    </a:p>
                  </a:txBody>
                  <a:tcPr marL="8703" marR="8703" marT="87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03" marR="8703" marT="87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92496993"/>
                  </a:ext>
                </a:extLst>
              </a:tr>
              <a:tr h="17405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PRX</a:t>
                      </a:r>
                    </a:p>
                  </a:txBody>
                  <a:tcPr marL="8703" marR="8703" marT="87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03" marR="8703" marT="87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78499436"/>
                  </a:ext>
                </a:extLst>
              </a:tr>
              <a:tr h="17405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9C0006"/>
                          </a:solidFill>
                          <a:effectLst/>
                          <a:latin typeface="Calibri" panose="020F0502020204030204" pitchFamily="34" charset="0"/>
                        </a:rPr>
                        <a:t>SEMA6A</a:t>
                      </a:r>
                    </a:p>
                  </a:txBody>
                  <a:tcPr marL="8703" marR="8703" marT="87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03" marR="8703" marT="87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354449"/>
                  </a:ext>
                </a:extLst>
              </a:tr>
              <a:tr h="17405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SLC5A3</a:t>
                      </a:r>
                    </a:p>
                  </a:txBody>
                  <a:tcPr marL="8703" marR="8703" marT="87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703" marR="8703" marT="87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97312681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3C457A9C-288C-452E-871D-25ED7C7F3506}"/>
              </a:ext>
            </a:extLst>
          </p:cNvPr>
          <p:cNvSpPr txBox="1"/>
          <p:nvPr/>
        </p:nvSpPr>
        <p:spPr>
          <a:xfrm>
            <a:off x="7638084" y="1248618"/>
            <a:ext cx="45100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Reported BCR-ABL1 upregulated/down</a:t>
            </a:r>
          </a:p>
          <a:p>
            <a:r>
              <a:rPr lang="en-US" dirty="0"/>
              <a:t> regulated signature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BE8B73D-0BD6-4DF4-87C6-1FC7130136E5}"/>
              </a:ext>
            </a:extLst>
          </p:cNvPr>
          <p:cNvSpPr txBox="1"/>
          <p:nvPr/>
        </p:nvSpPr>
        <p:spPr>
          <a:xfrm>
            <a:off x="363566" y="7159876"/>
            <a:ext cx="47371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Only ABL1 and SEMA6A are covered in our panel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C73147A-AAC3-4317-B0AD-D848905D07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07" y="478409"/>
            <a:ext cx="7592499" cy="1511939"/>
          </a:xfrm>
          <a:prstGeom prst="rect">
            <a:avLst/>
          </a:prstGeom>
        </p:spPr>
      </p:pic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F36D3E41-F717-4812-B5AF-5A59F8069E7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63566" y="5189003"/>
          <a:ext cx="4449047" cy="9992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509152">
                  <a:extLst>
                    <a:ext uri="{9D8B030D-6E8A-4147-A177-3AD203B41FA5}">
                      <a16:colId xmlns:a16="http://schemas.microsoft.com/office/drawing/2014/main" val="4123937199"/>
                    </a:ext>
                  </a:extLst>
                </a:gridCol>
                <a:gridCol w="1939895">
                  <a:extLst>
                    <a:ext uri="{9D8B030D-6E8A-4147-A177-3AD203B41FA5}">
                      <a16:colId xmlns:a16="http://schemas.microsoft.com/office/drawing/2014/main" val="3561069371"/>
                    </a:ext>
                  </a:extLst>
                </a:gridCol>
              </a:tblGrid>
              <a:tr h="338082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solidFill>
                            <a:srgbClr val="0070C0"/>
                          </a:solidFill>
                          <a:effectLst/>
                        </a:rPr>
                        <a:t>R8 Cluster membership overlap with RNA Panel from other genes</a:t>
                      </a:r>
                      <a:endParaRPr lang="en-US" sz="1100" b="1" i="0" u="none" strike="noStrike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7139462"/>
                  </a:ext>
                </a:extLst>
              </a:tr>
              <a:tr h="28763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CRLF2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R8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11802055"/>
                  </a:ext>
                </a:extLst>
              </a:tr>
              <a:tr h="18678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LAIR1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R8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28279373"/>
                  </a:ext>
                </a:extLst>
              </a:tr>
              <a:tr h="18678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SEMA6A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R8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70684020"/>
                  </a:ext>
                </a:extLst>
              </a:tr>
            </a:tbl>
          </a:graphicData>
        </a:graphic>
      </p:graphicFrame>
      <p:sp>
        <p:nvSpPr>
          <p:cNvPr id="12" name="Rectangle 11">
            <a:extLst>
              <a:ext uri="{FF2B5EF4-FFF2-40B4-BE49-F238E27FC236}">
                <a16:creationId xmlns:a16="http://schemas.microsoft.com/office/drawing/2014/main" id="{826FA6EB-8484-4DBC-988E-3F326A90A705}"/>
              </a:ext>
            </a:extLst>
          </p:cNvPr>
          <p:cNvSpPr/>
          <p:nvPr/>
        </p:nvSpPr>
        <p:spPr>
          <a:xfrm>
            <a:off x="363566" y="4553841"/>
            <a:ext cx="659148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Top 100 overexpression signature genes for ALL : </a:t>
            </a:r>
          </a:p>
          <a:p>
            <a:r>
              <a:rPr lang="en-US" sz="1600" b="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BMPR1B, CRLF2, GPR110, GPR171, IGJ, LDB3,MUC4</a:t>
            </a:r>
            <a:endParaRPr lang="en-US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257DB0-9F7B-4E56-91B8-CF5EDAC710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07" y="2450899"/>
            <a:ext cx="4389994" cy="21029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34BC08E-A65A-4CBE-9C17-237C2AC481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8934" y="2394387"/>
            <a:ext cx="2554053" cy="237572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5222E03-BFE7-474B-A58B-D63616C3B81B}"/>
              </a:ext>
            </a:extLst>
          </p:cNvPr>
          <p:cNvSpPr txBox="1"/>
          <p:nvPr/>
        </p:nvSpPr>
        <p:spPr>
          <a:xfrm>
            <a:off x="109074" y="2064684"/>
            <a:ext cx="4510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Cluster 8 has poor prognosis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9249031-5E9C-4388-AAB5-1B209D023F44}"/>
              </a:ext>
            </a:extLst>
          </p:cNvPr>
          <p:cNvSpPr txBox="1"/>
          <p:nvPr/>
        </p:nvSpPr>
        <p:spPr>
          <a:xfrm>
            <a:off x="325089" y="74370"/>
            <a:ext cx="60280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  <a:latin typeface="+mj-lt"/>
              </a:rPr>
              <a:t>WTS can detect signature for sub-classifications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A9ACFD-7056-423C-8360-294FCF6F0539}"/>
              </a:ext>
            </a:extLst>
          </p:cNvPr>
          <p:cNvSpPr txBox="1"/>
          <p:nvPr/>
        </p:nvSpPr>
        <p:spPr>
          <a:xfrm>
            <a:off x="9259410" y="166703"/>
            <a:ext cx="10942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Example2</a:t>
            </a:r>
          </a:p>
        </p:txBody>
      </p:sp>
    </p:spTree>
    <p:extLst>
      <p:ext uri="{BB962C8B-B14F-4D97-AF65-F5344CB8AC3E}">
        <p14:creationId xmlns:p14="http://schemas.microsoft.com/office/powerpoint/2010/main" val="30529888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C3926D8-1C80-4A5A-B2D6-1C93FC2A3C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9148" y="977398"/>
            <a:ext cx="4708657" cy="5620610"/>
          </a:xfrm>
          <a:prstGeom prst="rect">
            <a:avLst/>
          </a:prstGeom>
          <a:ln cmpd="sng"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82446A1-CC4F-4463-AC52-F4CFD7C637A8}"/>
              </a:ext>
            </a:extLst>
          </p:cNvPr>
          <p:cNvSpPr txBox="1"/>
          <p:nvPr/>
        </p:nvSpPr>
        <p:spPr>
          <a:xfrm>
            <a:off x="328632" y="3326038"/>
            <a:ext cx="52463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 literature already 22 subclasses of ALL are detected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Ph like ALL is distinct subclass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053DEDA-0AF2-47EA-AFFE-86A414654A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465" y="1307705"/>
            <a:ext cx="5465722" cy="138710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3CA3C59-DDAC-485E-98E0-ED0BA5DD704E}"/>
              </a:ext>
            </a:extLst>
          </p:cNvPr>
          <p:cNvSpPr txBox="1"/>
          <p:nvPr/>
        </p:nvSpPr>
        <p:spPr>
          <a:xfrm>
            <a:off x="112465" y="207263"/>
            <a:ext cx="95245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  <a:latin typeface="+mj-lt"/>
              </a:rPr>
              <a:t>In summary WTS can find the signature profile for all sub-classes.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2DAF02F-5BAA-40E9-97FE-3118D3A47645}"/>
              </a:ext>
            </a:extLst>
          </p:cNvPr>
          <p:cNvSpPr txBox="1"/>
          <p:nvPr/>
        </p:nvSpPr>
        <p:spPr>
          <a:xfrm>
            <a:off x="160490" y="5417130"/>
            <a:ext cx="59355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We cannot make the signature for disease subtyping under current situations</a:t>
            </a:r>
          </a:p>
        </p:txBody>
      </p:sp>
    </p:spTree>
    <p:extLst>
      <p:ext uri="{BB962C8B-B14F-4D97-AF65-F5344CB8AC3E}">
        <p14:creationId xmlns:p14="http://schemas.microsoft.com/office/powerpoint/2010/main" val="5848240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DEEAFDB-D1FE-4AA3-8DB4-9B4B8DEFD6BB}"/>
              </a:ext>
            </a:extLst>
          </p:cNvPr>
          <p:cNvSpPr txBox="1"/>
          <p:nvPr/>
        </p:nvSpPr>
        <p:spPr>
          <a:xfrm>
            <a:off x="53116" y="4938660"/>
            <a:ext cx="1195475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u="sng" dirty="0"/>
              <a:t>Cost decreases $43 </a:t>
            </a:r>
            <a:r>
              <a:rPr lang="en-US" dirty="0"/>
              <a:t>for Solid ($158-$98; it can be cheaper as we confirm the min read required in even lower than 10M)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u="sng" dirty="0"/>
              <a:t>Cost Increases $39 </a:t>
            </a:r>
            <a:r>
              <a:rPr lang="en-US" u="sng" dirty="0" err="1"/>
              <a:t>wrt</a:t>
            </a:r>
            <a:r>
              <a:rPr lang="en-US" u="sng" dirty="0"/>
              <a:t> to Heme </a:t>
            </a:r>
            <a:r>
              <a:rPr lang="en-US" dirty="0"/>
              <a:t>($119-$76); </a:t>
            </a:r>
            <a:r>
              <a:rPr lang="en-US" dirty="0">
                <a:solidFill>
                  <a:srgbClr val="0070C0"/>
                </a:solidFill>
              </a:rPr>
              <a:t>together with both assay we almost make even to existing cost or may be little cheaper.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u="sng" dirty="0"/>
              <a:t>The WTS assay is future proof and saves the cost for step wise validation for different diseases or panel updates with clinical significances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u="sng" dirty="0"/>
              <a:t>The estimate for number of reads is based on initial experiment in feasibility phase, more data is coming up.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6368F33-D129-4CC9-895C-FF365679E9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9497450"/>
              </p:ext>
            </p:extLst>
          </p:nvPr>
        </p:nvGraphicFramePr>
        <p:xfrm>
          <a:off x="440123" y="832918"/>
          <a:ext cx="11180747" cy="3942732"/>
        </p:xfrm>
        <a:graphic>
          <a:graphicData uri="http://schemas.openxmlformats.org/drawingml/2006/table">
            <a:tbl>
              <a:tblPr/>
              <a:tblGrid>
                <a:gridCol w="1807233">
                  <a:extLst>
                    <a:ext uri="{9D8B030D-6E8A-4147-A177-3AD203B41FA5}">
                      <a16:colId xmlns:a16="http://schemas.microsoft.com/office/drawing/2014/main" val="1279386044"/>
                    </a:ext>
                  </a:extLst>
                </a:gridCol>
                <a:gridCol w="1459555">
                  <a:extLst>
                    <a:ext uri="{9D8B030D-6E8A-4147-A177-3AD203B41FA5}">
                      <a16:colId xmlns:a16="http://schemas.microsoft.com/office/drawing/2014/main" val="178824026"/>
                    </a:ext>
                  </a:extLst>
                </a:gridCol>
                <a:gridCol w="1941484">
                  <a:extLst>
                    <a:ext uri="{9D8B030D-6E8A-4147-A177-3AD203B41FA5}">
                      <a16:colId xmlns:a16="http://schemas.microsoft.com/office/drawing/2014/main" val="352435611"/>
                    </a:ext>
                  </a:extLst>
                </a:gridCol>
                <a:gridCol w="650604">
                  <a:extLst>
                    <a:ext uri="{9D8B030D-6E8A-4147-A177-3AD203B41FA5}">
                      <a16:colId xmlns:a16="http://schemas.microsoft.com/office/drawing/2014/main" val="2114081830"/>
                    </a:ext>
                  </a:extLst>
                </a:gridCol>
                <a:gridCol w="771086">
                  <a:extLst>
                    <a:ext uri="{9D8B030D-6E8A-4147-A177-3AD203B41FA5}">
                      <a16:colId xmlns:a16="http://schemas.microsoft.com/office/drawing/2014/main" val="1292825490"/>
                    </a:ext>
                  </a:extLst>
                </a:gridCol>
                <a:gridCol w="1315070">
                  <a:extLst>
                    <a:ext uri="{9D8B030D-6E8A-4147-A177-3AD203B41FA5}">
                      <a16:colId xmlns:a16="http://schemas.microsoft.com/office/drawing/2014/main" val="1407217198"/>
                    </a:ext>
                  </a:extLst>
                </a:gridCol>
                <a:gridCol w="1221941">
                  <a:extLst>
                    <a:ext uri="{9D8B030D-6E8A-4147-A177-3AD203B41FA5}">
                      <a16:colId xmlns:a16="http://schemas.microsoft.com/office/drawing/2014/main" val="2557061770"/>
                    </a:ext>
                  </a:extLst>
                </a:gridCol>
                <a:gridCol w="1363170">
                  <a:extLst>
                    <a:ext uri="{9D8B030D-6E8A-4147-A177-3AD203B41FA5}">
                      <a16:colId xmlns:a16="http://schemas.microsoft.com/office/drawing/2014/main" val="2250762044"/>
                    </a:ext>
                  </a:extLst>
                </a:gridCol>
                <a:gridCol w="650604">
                  <a:extLst>
                    <a:ext uri="{9D8B030D-6E8A-4147-A177-3AD203B41FA5}">
                      <a16:colId xmlns:a16="http://schemas.microsoft.com/office/drawing/2014/main" val="1620529742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Supplier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Kit Name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Cat #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Cost 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WTS_Cost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/Sample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Solid (Cost/Sample)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Heme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540645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185375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Extraction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Promega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FFPE (RNA)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AS1440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$426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$8.88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$ 8.88 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$ 8.88 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5922773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Library Prep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Illumina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Illumina® Stranded Total RNA Prep, Ligation with 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Ribo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-Zero Plus (96 Samples)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20040529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$6,624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$69.00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$109.38 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4620536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Indexing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IDT/Illumina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IDT® for Illumina® RNA UD Indexes Set A, Ligation (96 Indexes, 96 Samples)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20040553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$638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$6.65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$10.25 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818149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Lib Pep Cost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$84.53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$ 67.5 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 129.18 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165977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148504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Number of reads (PE)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Required reads (PE)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Kit cost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Number of samples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Cost/Sample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8627247"/>
                  </a:ext>
                </a:extLst>
              </a:tr>
              <a:tr h="208932"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NovaSeq SP 200 cycles v1.5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1.60E+09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1.00E+07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444648"/>
                          </a:solidFill>
                          <a:effectLst/>
                          <a:latin typeface="Arial" panose="020B0604020202020204" pitchFamily="34" charset="0"/>
                        </a:rPr>
                        <a:t>20040719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 2,819.00 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$35.24 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$31.25 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$29.36 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663704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NovaSeq S1 200 cycles v1.5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3.20E+09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1.00E+07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444648"/>
                          </a:solidFill>
                          <a:effectLst/>
                          <a:latin typeface="Arial" panose="020B0604020202020204" pitchFamily="34" charset="0"/>
                        </a:rPr>
                        <a:t>20028318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 4,971.00 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$31.07 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281395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855720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223532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Total Cost (for using SP)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$119.76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$98.78 ($158 for lung 2.0)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 158.54/2=$76 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548431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Total Cost (for using S1)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$115.59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6010960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FF7E00EA-1BA6-4DEE-A7B4-5FA567FD07D9}"/>
              </a:ext>
            </a:extLst>
          </p:cNvPr>
          <p:cNvSpPr txBox="1"/>
          <p:nvPr/>
        </p:nvSpPr>
        <p:spPr>
          <a:xfrm>
            <a:off x="440123" y="165014"/>
            <a:ext cx="91698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  <a:latin typeface="+mj-lt"/>
              </a:rPr>
              <a:t>Cost Impact if we replace WTS for Solid-RNA fusion and Heme:</a:t>
            </a:r>
          </a:p>
        </p:txBody>
      </p:sp>
    </p:spTree>
    <p:extLst>
      <p:ext uri="{BB962C8B-B14F-4D97-AF65-F5344CB8AC3E}">
        <p14:creationId xmlns:p14="http://schemas.microsoft.com/office/powerpoint/2010/main" val="22457632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B776A7B-92CB-4464-8F91-D3BCB430D9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3365723"/>
              </p:ext>
            </p:extLst>
          </p:nvPr>
        </p:nvGraphicFramePr>
        <p:xfrm>
          <a:off x="862615" y="674702"/>
          <a:ext cx="10278861" cy="60473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68030">
                  <a:extLst>
                    <a:ext uri="{9D8B030D-6E8A-4147-A177-3AD203B41FA5}">
                      <a16:colId xmlns:a16="http://schemas.microsoft.com/office/drawing/2014/main" val="3675619779"/>
                    </a:ext>
                  </a:extLst>
                </a:gridCol>
                <a:gridCol w="2684544">
                  <a:extLst>
                    <a:ext uri="{9D8B030D-6E8A-4147-A177-3AD203B41FA5}">
                      <a16:colId xmlns:a16="http://schemas.microsoft.com/office/drawing/2014/main" val="933467908"/>
                    </a:ext>
                  </a:extLst>
                </a:gridCol>
                <a:gridCol w="3426287">
                  <a:extLst>
                    <a:ext uri="{9D8B030D-6E8A-4147-A177-3AD203B41FA5}">
                      <a16:colId xmlns:a16="http://schemas.microsoft.com/office/drawing/2014/main" val="3850225180"/>
                    </a:ext>
                  </a:extLst>
                </a:gridCol>
              </a:tblGrid>
              <a:tr h="34269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Solid-RNA (CLIN-WI-0212)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Proposed WTS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7082802"/>
                  </a:ext>
                </a:extLst>
              </a:tr>
              <a:tr h="342690"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rRNA depletion/probe remove enzymatically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US" sz="1400" dirty="0"/>
                        <a:t>Not Needed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 </a:t>
                      </a:r>
                      <a:r>
                        <a:rPr lang="en-US" sz="1400" dirty="0" err="1"/>
                        <a:t>hr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2077297"/>
                  </a:ext>
                </a:extLst>
              </a:tr>
              <a:tr h="342690"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Cleanup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30 min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2189227"/>
                  </a:ext>
                </a:extLst>
              </a:tr>
              <a:tr h="342690"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RNA Fragmentation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 min at 65C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 min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5198050"/>
                  </a:ext>
                </a:extLst>
              </a:tr>
              <a:tr h="342690"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1</a:t>
                      </a:r>
                      <a:r>
                        <a:rPr lang="en-US" sz="1400" baseline="30000" dirty="0"/>
                        <a:t>st</a:t>
                      </a:r>
                      <a:r>
                        <a:rPr lang="en-US" sz="1400" dirty="0"/>
                        <a:t> strand cDNA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40 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40 min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6174921"/>
                  </a:ext>
                </a:extLst>
              </a:tr>
              <a:tr h="478827"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2</a:t>
                      </a:r>
                      <a:r>
                        <a:rPr lang="en-US" sz="1400" baseline="30000" dirty="0"/>
                        <a:t>nd</a:t>
                      </a:r>
                      <a:r>
                        <a:rPr lang="en-US" sz="1400" dirty="0"/>
                        <a:t> Strand synthesis and A tailing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40 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60 min (plus cleanup 30 min+40 min for A-tailing)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5530192"/>
                  </a:ext>
                </a:extLst>
              </a:tr>
              <a:tr h="342690"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Adapter Ligation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20 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20 min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7361659"/>
                  </a:ext>
                </a:extLst>
              </a:tr>
              <a:tr h="342690"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Adapter Cleanup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30 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30 min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8425552"/>
                  </a:ext>
                </a:extLst>
              </a:tr>
              <a:tr h="342690"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Library Amplification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About 30-40 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30 min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2816419"/>
                  </a:ext>
                </a:extLst>
              </a:tr>
              <a:tr h="34269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Adapter Cleanup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30 min</a:t>
                      </a:r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r>
                        <a:rPr lang="en-US" sz="1400" dirty="0"/>
                        <a:t>Not needed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5904223"/>
                  </a:ext>
                </a:extLst>
              </a:tr>
              <a:tr h="67599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Hybridization (Includes </a:t>
                      </a:r>
                      <a:r>
                        <a:rPr lang="en-US" sz="1400" dirty="0" err="1"/>
                        <a:t>SpeedVac</a:t>
                      </a:r>
                      <a:r>
                        <a:rPr lang="en-US" sz="1400" dirty="0"/>
                        <a:t> to dry-down samples involving risk for salt-crystallization and follow-up treatment)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 </a:t>
                      </a:r>
                      <a:r>
                        <a:rPr lang="en-US" sz="1400" dirty="0" err="1"/>
                        <a:t>hr</a:t>
                      </a:r>
                      <a:r>
                        <a:rPr lang="en-US" sz="1400" dirty="0"/>
                        <a:t>+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5307671"/>
                  </a:ext>
                </a:extLst>
              </a:tr>
              <a:tr h="34269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Washes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 </a:t>
                      </a:r>
                      <a:r>
                        <a:rPr lang="en-US" sz="1400" dirty="0" err="1"/>
                        <a:t>hr</a:t>
                      </a:r>
                      <a:endParaRPr lang="en-US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9643707"/>
                  </a:ext>
                </a:extLst>
              </a:tr>
              <a:tr h="34269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Post-Capture PCR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30-40 min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034146"/>
                  </a:ext>
                </a:extLst>
              </a:tr>
              <a:tr h="34269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Cleanup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30 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30 min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4430409"/>
                  </a:ext>
                </a:extLst>
              </a:tr>
              <a:tr h="34269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Estimated time (run time)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500 min (about 8 </a:t>
                      </a:r>
                      <a:r>
                        <a:rPr lang="en-US" sz="1400" dirty="0" err="1"/>
                        <a:t>hr</a:t>
                      </a:r>
                      <a:r>
                        <a:rPr lang="en-US" sz="1400" dirty="0"/>
                        <a:t> approx.)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302 min (5 </a:t>
                      </a:r>
                      <a:r>
                        <a:rPr lang="en-US" sz="1400" dirty="0" err="1"/>
                        <a:t>hr</a:t>
                      </a:r>
                      <a:r>
                        <a:rPr lang="en-US" sz="1400" dirty="0"/>
                        <a:t> run time)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0516452"/>
                  </a:ext>
                </a:extLst>
              </a:tr>
              <a:tr h="34269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Actual 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 to 3 days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1-2 days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5665062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65863F0F-E22C-41E7-9D31-905184362743}"/>
              </a:ext>
            </a:extLst>
          </p:cNvPr>
          <p:cNvSpPr txBox="1"/>
          <p:nvPr/>
        </p:nvSpPr>
        <p:spPr>
          <a:xfrm>
            <a:off x="656948" y="47228"/>
            <a:ext cx="84400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  <a:latin typeface="+mj-lt"/>
              </a:rPr>
              <a:t>Workflow comparison for Solid Fusion and proposed WTS</a:t>
            </a:r>
          </a:p>
        </p:txBody>
      </p:sp>
    </p:spTree>
    <p:extLst>
      <p:ext uri="{BB962C8B-B14F-4D97-AF65-F5344CB8AC3E}">
        <p14:creationId xmlns:p14="http://schemas.microsoft.com/office/powerpoint/2010/main" val="38405734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1BB8B42-DFE2-4358-AE3D-15CCE3E7C0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4283" y="175758"/>
            <a:ext cx="9383434" cy="6506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1912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3178</TotalTime>
  <Words>6036</Words>
  <Application>Microsoft Office PowerPoint</Application>
  <PresentationFormat>Widescreen</PresentationFormat>
  <Paragraphs>2587</Paragraphs>
  <Slides>49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7" baseType="lpstr">
      <vt:lpstr>AdvOTa9103878</vt:lpstr>
      <vt:lpstr>AdvOTf0bf83d5.I</vt:lpstr>
      <vt:lpstr>Arial</vt:lpstr>
      <vt:lpstr>Calibri</vt:lpstr>
      <vt:lpstr>Calibri Light</vt:lpstr>
      <vt:lpstr>Segoe UI</vt:lpstr>
      <vt:lpstr>Times New Roman</vt:lpstr>
      <vt:lpstr>Office Theme</vt:lpstr>
      <vt:lpstr>Whole Transcriptome Sequencing  INITIAL ASSESMENT USING SMALL SAMPLE SIZE  Vendor: Illumina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Whole Transcriptome Sequencing-DATA  INITIAL ASSESMENT USING SMALL SAMPLE SIZE  Vendor: Illumina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Abhisek Ghosal</dc:creator>
  <cp:lastModifiedBy>Abhisek Ghosal</cp:lastModifiedBy>
  <cp:revision>160</cp:revision>
  <dcterms:created xsi:type="dcterms:W3CDTF">2022-03-17T19:39:27Z</dcterms:created>
  <dcterms:modified xsi:type="dcterms:W3CDTF">2022-04-04T23:36:22Z</dcterms:modified>
</cp:coreProperties>
</file>